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0" r:id="rId1"/>
  </p:sldMasterIdLst>
  <p:notesMasterIdLst>
    <p:notesMasterId r:id="rId42"/>
  </p:notesMasterIdLst>
  <p:handoutMasterIdLst>
    <p:handoutMasterId r:id="rId43"/>
  </p:handoutMasterIdLst>
  <p:sldIdLst>
    <p:sldId id="256" r:id="rId2"/>
    <p:sldId id="257" r:id="rId3"/>
    <p:sldId id="271" r:id="rId4"/>
    <p:sldId id="288" r:id="rId5"/>
    <p:sldId id="295" r:id="rId6"/>
    <p:sldId id="296" r:id="rId7"/>
    <p:sldId id="287" r:id="rId8"/>
    <p:sldId id="297" r:id="rId9"/>
    <p:sldId id="326" r:id="rId10"/>
    <p:sldId id="299" r:id="rId11"/>
    <p:sldId id="323" r:id="rId12"/>
    <p:sldId id="327" r:id="rId13"/>
    <p:sldId id="301" r:id="rId14"/>
    <p:sldId id="330" r:id="rId15"/>
    <p:sldId id="324" r:id="rId16"/>
    <p:sldId id="303" r:id="rId17"/>
    <p:sldId id="331" r:id="rId18"/>
    <p:sldId id="318" r:id="rId19"/>
    <p:sldId id="319" r:id="rId20"/>
    <p:sldId id="320" r:id="rId21"/>
    <p:sldId id="306" r:id="rId22"/>
    <p:sldId id="305" r:id="rId23"/>
    <p:sldId id="322" r:id="rId24"/>
    <p:sldId id="307" r:id="rId25"/>
    <p:sldId id="317" r:id="rId26"/>
    <p:sldId id="333" r:id="rId27"/>
    <p:sldId id="321" r:id="rId28"/>
    <p:sldId id="332" r:id="rId29"/>
    <p:sldId id="310" r:id="rId30"/>
    <p:sldId id="315" r:id="rId31"/>
    <p:sldId id="325" r:id="rId32"/>
    <p:sldId id="292" r:id="rId33"/>
    <p:sldId id="329" r:id="rId34"/>
    <p:sldId id="293" r:id="rId35"/>
    <p:sldId id="311" r:id="rId36"/>
    <p:sldId id="328" r:id="rId37"/>
    <p:sldId id="334" r:id="rId38"/>
    <p:sldId id="312" r:id="rId39"/>
    <p:sldId id="313" r:id="rId40"/>
    <p:sldId id="286" r:id="rId4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imes New Roman" pitchFamily="18" charset="0"/>
        <a:ea typeface="ＭＳ Ｐゴシック" pitchFamily="-60" charset="-128"/>
        <a:cs typeface="+mn-cs"/>
      </a:defRPr>
    </a:lvl1pPr>
    <a:lvl2pPr marL="457200" algn="l" rtl="0" fontAlgn="base">
      <a:spcBef>
        <a:spcPct val="0"/>
      </a:spcBef>
      <a:spcAft>
        <a:spcPct val="0"/>
      </a:spcAft>
      <a:defRPr kern="1200">
        <a:solidFill>
          <a:schemeClr val="tx1"/>
        </a:solidFill>
        <a:latin typeface="Times New Roman" pitchFamily="18" charset="0"/>
        <a:ea typeface="ＭＳ Ｐゴシック" pitchFamily="-60" charset="-128"/>
        <a:cs typeface="+mn-cs"/>
      </a:defRPr>
    </a:lvl2pPr>
    <a:lvl3pPr marL="914400" algn="l" rtl="0" fontAlgn="base">
      <a:spcBef>
        <a:spcPct val="0"/>
      </a:spcBef>
      <a:spcAft>
        <a:spcPct val="0"/>
      </a:spcAft>
      <a:defRPr kern="1200">
        <a:solidFill>
          <a:schemeClr val="tx1"/>
        </a:solidFill>
        <a:latin typeface="Times New Roman" pitchFamily="18" charset="0"/>
        <a:ea typeface="ＭＳ Ｐゴシック" pitchFamily="-60" charset="-128"/>
        <a:cs typeface="+mn-cs"/>
      </a:defRPr>
    </a:lvl3pPr>
    <a:lvl4pPr marL="1371600" algn="l" rtl="0" fontAlgn="base">
      <a:spcBef>
        <a:spcPct val="0"/>
      </a:spcBef>
      <a:spcAft>
        <a:spcPct val="0"/>
      </a:spcAft>
      <a:defRPr kern="1200">
        <a:solidFill>
          <a:schemeClr val="tx1"/>
        </a:solidFill>
        <a:latin typeface="Times New Roman" pitchFamily="18" charset="0"/>
        <a:ea typeface="ＭＳ Ｐゴシック" pitchFamily="-60" charset="-128"/>
        <a:cs typeface="+mn-cs"/>
      </a:defRPr>
    </a:lvl4pPr>
    <a:lvl5pPr marL="1828800" algn="l" rtl="0" fontAlgn="base">
      <a:spcBef>
        <a:spcPct val="0"/>
      </a:spcBef>
      <a:spcAft>
        <a:spcPct val="0"/>
      </a:spcAft>
      <a:defRPr kern="1200">
        <a:solidFill>
          <a:schemeClr val="tx1"/>
        </a:solidFill>
        <a:latin typeface="Times New Roman" pitchFamily="18" charset="0"/>
        <a:ea typeface="ＭＳ Ｐゴシック" pitchFamily="-60" charset="-128"/>
        <a:cs typeface="+mn-cs"/>
      </a:defRPr>
    </a:lvl5pPr>
    <a:lvl6pPr marL="2286000" algn="l" defTabSz="914400" rtl="0" eaLnBrk="1" latinLnBrk="0" hangingPunct="1">
      <a:defRPr kern="1200">
        <a:solidFill>
          <a:schemeClr val="tx1"/>
        </a:solidFill>
        <a:latin typeface="Times New Roman" pitchFamily="18" charset="0"/>
        <a:ea typeface="ＭＳ Ｐゴシック" pitchFamily="-60" charset="-128"/>
        <a:cs typeface="+mn-cs"/>
      </a:defRPr>
    </a:lvl6pPr>
    <a:lvl7pPr marL="2743200" algn="l" defTabSz="914400" rtl="0" eaLnBrk="1" latinLnBrk="0" hangingPunct="1">
      <a:defRPr kern="1200">
        <a:solidFill>
          <a:schemeClr val="tx1"/>
        </a:solidFill>
        <a:latin typeface="Times New Roman" pitchFamily="18" charset="0"/>
        <a:ea typeface="ＭＳ Ｐゴシック" pitchFamily="-60" charset="-128"/>
        <a:cs typeface="+mn-cs"/>
      </a:defRPr>
    </a:lvl7pPr>
    <a:lvl8pPr marL="3200400" algn="l" defTabSz="914400" rtl="0" eaLnBrk="1" latinLnBrk="0" hangingPunct="1">
      <a:defRPr kern="1200">
        <a:solidFill>
          <a:schemeClr val="tx1"/>
        </a:solidFill>
        <a:latin typeface="Times New Roman" pitchFamily="18" charset="0"/>
        <a:ea typeface="ＭＳ Ｐゴシック" pitchFamily="-60" charset="-128"/>
        <a:cs typeface="+mn-cs"/>
      </a:defRPr>
    </a:lvl8pPr>
    <a:lvl9pPr marL="3657600" algn="l" defTabSz="914400" rtl="0" eaLnBrk="1" latinLnBrk="0" hangingPunct="1">
      <a:defRPr kern="1200">
        <a:solidFill>
          <a:schemeClr val="tx1"/>
        </a:solidFill>
        <a:latin typeface="Times New Roman" pitchFamily="18" charset="0"/>
        <a:ea typeface="ＭＳ Ｐゴシック" pitchFamily="-60"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e, Tracey" initial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51B6E"/>
    <a:srgbClr val="FF2FB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94" d="100"/>
          <a:sy n="94" d="100"/>
        </p:scale>
        <p:origin x="-72" y="-72"/>
      </p:cViewPr>
      <p:guideLst>
        <p:guide orient="horz" pos="2177"/>
        <p:guide pos="2957"/>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2083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2083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2083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ea typeface="ＭＳ Ｐゴシック" charset="0"/>
                <a:cs typeface="+mn-cs"/>
              </a:defRPr>
            </a:lvl1pPr>
          </a:lstStyle>
          <a:p>
            <a:pPr>
              <a:defRPr/>
            </a:pPr>
            <a:fld id="{2F4E1E8B-C3B5-4699-B5C1-A49CFBBADCB5}"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993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994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ea typeface="ＭＳ Ｐゴシック" charset="0"/>
                <a:cs typeface="+mn-cs"/>
              </a:defRPr>
            </a:lvl1pPr>
          </a:lstStyle>
          <a:p>
            <a:pPr>
              <a:defRPr/>
            </a:pPr>
            <a:fld id="{074BB5FA-8A72-4E3A-B5CE-0C1568691DD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8C261B4F-0799-42F8-8B96-9D71D0A0E0EC}" type="slidenum">
              <a:rPr lang="en-US" smtClean="0">
                <a:ea typeface="ＭＳ Ｐゴシック" pitchFamily="-60" charset="-128"/>
              </a:rPr>
              <a:pPr/>
              <a:t>1</a:t>
            </a:fld>
            <a:endParaRPr lang="en-US" smtClean="0">
              <a:ea typeface="ＭＳ Ｐゴシック" pitchFamily="-60" charset="-128"/>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ea typeface="ＭＳ Ｐゴシック" pitchFamily="-6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6F56F7EC-2F57-4747-A717-6526D85435C7}" type="slidenum">
              <a:rPr lang="en-US" smtClean="0">
                <a:ea typeface="ＭＳ Ｐゴシック" pitchFamily="-60" charset="-128"/>
              </a:rPr>
              <a:pPr/>
              <a:t>10</a:t>
            </a:fld>
            <a:endParaRPr lang="en-US" smtClean="0">
              <a:ea typeface="ＭＳ Ｐゴシック" pitchFamily="-60" charset="-128"/>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smtClean="0">
              <a:ea typeface="ＭＳ Ｐゴシック" pitchFamily="-6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3B0CD23D-DADD-4DD4-B27C-D960E150D9FA}" type="slidenum">
              <a:rPr lang="en-US" smtClean="0">
                <a:ea typeface="ＭＳ Ｐゴシック" pitchFamily="-60" charset="-128"/>
              </a:rPr>
              <a:pPr/>
              <a:t>11</a:t>
            </a:fld>
            <a:endParaRPr lang="en-US" smtClean="0">
              <a:ea typeface="ＭＳ Ｐゴシック" pitchFamily="-60" charset="-128"/>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r>
              <a:rPr lang="en-US" smtClean="0">
                <a:ea typeface="ＭＳ Ｐゴシック" pitchFamily="-60" charset="-128"/>
              </a:rPr>
              <a:t>Harvey Milk was instrumental in Prop 6 win and most prominent gay person in the country at the time. He was assassinated was a great blow. His birthday (May 22 is one day after mine) and that day is an important one in california schools, an interesting counterpoint to what the Biriggs initiative was trying to do.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FB8D7366-9CF9-430A-ABFB-22116165ABFE}" type="slidenum">
              <a:rPr lang="en-US" smtClean="0">
                <a:ea typeface="ＭＳ Ｐゴシック" pitchFamily="-60" charset="-128"/>
              </a:rPr>
              <a:pPr/>
              <a:t>12</a:t>
            </a:fld>
            <a:endParaRPr lang="en-US" smtClean="0">
              <a:ea typeface="ＭＳ Ｐゴシック" pitchFamily="-60" charset="-128"/>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smtClean="0">
                <a:ea typeface="ＭＳ Ｐゴシック" pitchFamily="-60" charset="-128"/>
              </a:rPr>
              <a:t>Comberemere Years. Went to Barbados at age 10-18 (answer to “where did you grow up question?) Attended a 350-year-old school with ancient traditions with uniforms and ties every day. Other famous alumni include Rihanna—I won’t sign or dance for you however. I became a teenager and was very interested in STEM education. Fave subject was chemistry bt Math was easiest. I did O levels (13) and A levels (4). In 1986 I graduated and moved to the United States, 1986 happens to be another significant year for LGBT history.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DC714EDB-0118-4BD2-97A8-8E1332D3B222}" type="slidenum">
              <a:rPr lang="en-US" smtClean="0">
                <a:ea typeface="ＭＳ Ｐゴシック" pitchFamily="-60" charset="-128"/>
              </a:rPr>
              <a:pPr/>
              <a:t>13</a:t>
            </a:fld>
            <a:endParaRPr lang="en-US" smtClean="0">
              <a:ea typeface="ＭＳ Ｐゴシック" pitchFamily="-60" charset="-128"/>
            </a:endParaRPr>
          </a:p>
        </p:txBody>
      </p:sp>
      <p:sp>
        <p:nvSpPr>
          <p:cNvPr id="39938"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ln/>
          <a:extLst>
            <a:ext uri="{909E8E84-426E-40dd-AFC4-6F175D3DCCD1}"/>
            <a:ext uri="{91240B29-F687-4f45-9708-019B960494DF}"/>
            <a:ext uri="{FAA26D3D-D897-4be2-8F04-BA451C77F1D7}"/>
          </a:extLst>
        </p:spPr>
        <p:txBody>
          <a:bodyPr/>
          <a:lstStyle/>
          <a:p>
            <a:pPr eaLnBrk="1" hangingPunct="1">
              <a:defRPr/>
            </a:pPr>
            <a:r>
              <a:rPr lang="en-US" dirty="0" smtClean="0"/>
              <a:t>Majority opinion by Byron White 5-4.”I don’t care what people do as long as they don’t do it in the street and frighten the horses”. Georgia’s law was about sodomy between any two persons but the Supreme Court twisted it to only be about the particular facts of the case which involved a police office barging into the bedroom of two men having sex</a:t>
            </a:r>
            <a:endParaRPr lang="en-US" sz="1050" dirty="0" smtClean="0"/>
          </a:p>
          <a:p>
            <a:pPr eaLnBrk="1" hangingPunct="1">
              <a:defRPr/>
            </a:pPr>
            <a:r>
              <a:rPr lang="en-US" dirty="0" smtClean="0"/>
              <a:t>. Sodomy laws were used to equate homosexuality with criminality and this was considered the perfect case for the Sup Ct to affirm homosexuals had some rights (even privacy rights) like </a:t>
            </a:r>
            <a:r>
              <a:rPr lang="en-US" dirty="0" err="1" smtClean="0"/>
              <a:t>americans</a:t>
            </a:r>
            <a:r>
              <a:rPr lang="en-US" dirty="0" smtClean="0"/>
              <a:t> citizens. Hopes </a:t>
            </a:r>
            <a:r>
              <a:rPr lang="en-US" dirty="0" err="1" smtClean="0"/>
              <a:t>wer</a:t>
            </a:r>
            <a:r>
              <a:rPr lang="en-US" dirty="0" smtClean="0"/>
              <a:t> dashed.</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78BA7E7E-C8AA-4BCE-B55A-6BF726A7E181}" type="slidenum">
              <a:rPr lang="en-US" smtClean="0">
                <a:ea typeface="ＭＳ Ｐゴシック" pitchFamily="-60" charset="-128"/>
              </a:rPr>
              <a:pPr/>
              <a:t>14</a:t>
            </a:fld>
            <a:endParaRPr lang="en-US" smtClean="0">
              <a:ea typeface="ＭＳ Ｐゴシック" pitchFamily="-60" charset="-128"/>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r>
              <a:rPr lang="en-US" smtClean="0">
                <a:ea typeface="ＭＳ Ｐゴシック" pitchFamily="-60" charset="-128"/>
              </a:rPr>
              <a:t>So its 1986 and I go to RPI (comprmoise between father). The Rennselaer Years. Begin to develop as an academic and actvist.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3E7CD7AE-9FF7-4E3A-AABC-6856050C81FD}" type="slidenum">
              <a:rPr lang="en-US" smtClean="0">
                <a:ea typeface="ＭＳ Ｐゴシック" pitchFamily="-60" charset="-128"/>
              </a:rPr>
              <a:pPr/>
              <a:t>15</a:t>
            </a:fld>
            <a:endParaRPr lang="en-US" smtClean="0">
              <a:ea typeface="ＭＳ Ｐゴシック" pitchFamily="-60" charset="-128"/>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r>
              <a:rPr lang="en-US" smtClean="0">
                <a:ea typeface="ＭＳ Ｐゴシック" pitchFamily="-60" charset="-128"/>
              </a:rPr>
              <a:t>Academic</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D3840EE8-FDE5-4415-89B4-4383C97A3727}" type="slidenum">
              <a:rPr lang="en-US" smtClean="0">
                <a:ea typeface="ＭＳ Ｐゴシック" pitchFamily="-60" charset="-128"/>
              </a:rPr>
              <a:pPr/>
              <a:t>16</a:t>
            </a:fld>
            <a:endParaRPr lang="en-US" smtClean="0">
              <a:ea typeface="ＭＳ Ｐゴシック" pitchFamily="-60" charset="-128"/>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r>
              <a:rPr lang="en-US" smtClean="0">
                <a:ea typeface="ＭＳ Ｐゴシック" pitchFamily="-60" charset="-128"/>
              </a:rPr>
              <a:t>Activist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C7CE9CF6-6F79-4F91-9491-A2C2A8DCE150}" type="slidenum">
              <a:rPr lang="en-US" smtClean="0">
                <a:ea typeface="ＭＳ Ｐゴシック" pitchFamily="-60" charset="-128"/>
              </a:rPr>
              <a:pPr/>
              <a:t>17</a:t>
            </a:fld>
            <a:endParaRPr lang="en-US" smtClean="0">
              <a:ea typeface="ＭＳ Ｐゴシック" pitchFamily="-60" charset="-128"/>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r>
              <a:rPr lang="en-US" smtClean="0">
                <a:ea typeface="ＭＳ Ｐゴシック" pitchFamily="-60" charset="-128"/>
              </a:rPr>
              <a:t>Graduated in 1994 moved to Los Angeles to be with my then boyfriend, Dean Elzinga. It’s the longest place I have lived (California) so I consider mysef an Angeleno. Found a partner to develop with and grew more into my identity as STEM professional and an LGB activist.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CFBE0F30-BE55-456E-9880-BDAFBC93F7F9}" type="slidenum">
              <a:rPr lang="en-US" smtClean="0">
                <a:ea typeface="ＭＳ Ｐゴシック" pitchFamily="-60" charset="-128"/>
              </a:rPr>
              <a:pPr/>
              <a:t>18</a:t>
            </a:fld>
            <a:endParaRPr lang="en-US" smtClean="0">
              <a:ea typeface="ＭＳ Ｐゴシック" pitchFamily="-60" charset="-128"/>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r>
              <a:rPr lang="en-US" smtClean="0">
                <a:ea typeface="ＭＳ Ｐゴシック" pitchFamily="-60" charset="-128"/>
              </a:rPr>
              <a:t>Complications of shaping a life together when policies and laws are ot designed to comport with your identity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p:spPr>
        <p:txBody>
          <a:bodyPr/>
          <a:lstStyle/>
          <a:p>
            <a:r>
              <a:rPr lang="en-US" smtClean="0">
                <a:ea typeface="ＭＳ Ｐゴシック" pitchFamily="-60" charset="-128"/>
              </a:rPr>
              <a:t>IT was the early 90s people!</a:t>
            </a:r>
          </a:p>
        </p:txBody>
      </p:sp>
      <p:sp>
        <p:nvSpPr>
          <p:cNvPr id="4" name="Slide Number Placeholder 3"/>
          <p:cNvSpPr>
            <a:spLocks noGrp="1"/>
          </p:cNvSpPr>
          <p:nvPr>
            <p:ph type="sldNum" sz="quarter" idx="5"/>
          </p:nvPr>
        </p:nvSpPr>
        <p:spPr/>
        <p:txBody>
          <a:bodyPr/>
          <a:lstStyle/>
          <a:p>
            <a:pPr>
              <a:defRPr/>
            </a:pPr>
            <a:fld id="{C91235C2-AA8C-4078-85C5-153879DDBE38}"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5F9AEBB7-C72A-4339-B882-0ED28ED0A0DA}" type="slidenum">
              <a:rPr lang="en-US" smtClean="0">
                <a:ea typeface="ＭＳ Ｐゴシック" pitchFamily="-60" charset="-128"/>
              </a:rPr>
              <a:pPr/>
              <a:t>2</a:t>
            </a:fld>
            <a:endParaRPr lang="en-US" smtClean="0">
              <a:ea typeface="ＭＳ Ｐゴシック" pitchFamily="-60" charset="-128"/>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en-US" smtClean="0">
                <a:ea typeface="ＭＳ Ｐゴシック" pitchFamily="-60" charset="-128"/>
              </a:rPr>
              <a:t>The Arc of the Moral Universe is Long, But It bends Towards Justice.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r>
              <a:rPr lang="en-US" smtClean="0">
                <a:ea typeface="ＭＳ Ｐゴシック" pitchFamily="-60" charset="-128"/>
              </a:rPr>
              <a:t>Last year…after 20-plus years are we starting to look alike?</a:t>
            </a:r>
          </a:p>
        </p:txBody>
      </p:sp>
      <p:sp>
        <p:nvSpPr>
          <p:cNvPr id="4" name="Slide Number Placeholder 3"/>
          <p:cNvSpPr>
            <a:spLocks noGrp="1"/>
          </p:cNvSpPr>
          <p:nvPr>
            <p:ph type="sldNum" sz="quarter" idx="5"/>
          </p:nvPr>
        </p:nvSpPr>
        <p:spPr/>
        <p:txBody>
          <a:bodyPr/>
          <a:lstStyle/>
          <a:p>
            <a:pPr>
              <a:defRPr/>
            </a:pPr>
            <a:fld id="{20F97202-2761-43B4-9434-8A557BB273F7}"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5B27004A-3B00-4EDA-990C-B7371FE486FE}" type="slidenum">
              <a:rPr lang="en-US" smtClean="0">
                <a:ea typeface="ＭＳ Ｐゴシック" pitchFamily="-60" charset="-128"/>
              </a:rPr>
              <a:pPr/>
              <a:t>21</a:t>
            </a:fld>
            <a:endParaRPr lang="en-US" smtClean="0">
              <a:ea typeface="ＭＳ Ｐゴシック" pitchFamily="-60" charset="-128"/>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r>
              <a:rPr lang="en-US" smtClean="0">
                <a:ea typeface="ＭＳ Ｐゴシック" pitchFamily="-60" charset="-128"/>
              </a:rPr>
              <a:t>Academiic career at Occidental STEM professional but start incorporating LGBT activism in places. At the same time I was emerging as a mathematician and educator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FAD564A6-924E-4E0E-AC2D-8AF842590E4B}" type="slidenum">
              <a:rPr lang="en-US" smtClean="0">
                <a:ea typeface="ＭＳ Ｐゴシック" pitchFamily="-60" charset="-128"/>
              </a:rPr>
              <a:pPr/>
              <a:t>22</a:t>
            </a:fld>
            <a:endParaRPr lang="en-US" smtClean="0">
              <a:ea typeface="ＭＳ Ｐゴシック" pitchFamily="-60" charset="-128"/>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r>
              <a:rPr lang="en-US" smtClean="0">
                <a:ea typeface="ＭＳ Ｐゴシック" pitchFamily="-60" charset="-128"/>
              </a:rPr>
              <a:t>Specific highlights of activist stuff during the Los Angeles years. Emphasize transition from Colorado to next big events in LGBT hisyory, which are not are on the pswing or positively sloped part of the curve…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82294A30-5AAC-4C50-A395-4A3494A5E42F}" type="slidenum">
              <a:rPr lang="en-US" smtClean="0">
                <a:ea typeface="ＭＳ Ｐゴシック" pitchFamily="-60" charset="-128"/>
              </a:rPr>
              <a:pPr/>
              <a:t>23</a:t>
            </a:fld>
            <a:endParaRPr lang="en-US" smtClean="0">
              <a:ea typeface="ＭＳ Ｐゴシック" pitchFamily="-60" charset="-128"/>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r>
              <a:rPr lang="en-US" smtClean="0">
                <a:ea typeface="ＭＳ Ｐゴシック" pitchFamily="-60" charset="-128"/>
              </a:rPr>
              <a:t>First major win at the USSC for gays.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B3E3D5FD-7550-4589-A50A-96AF63FAD607}" type="slidenum">
              <a:rPr lang="en-US" smtClean="0">
                <a:ea typeface="ＭＳ Ｐゴシック" pitchFamily="-60" charset="-128"/>
              </a:rPr>
              <a:pPr/>
              <a:t>24</a:t>
            </a:fld>
            <a:endParaRPr lang="en-US" smtClean="0">
              <a:ea typeface="ＭＳ Ｐゴシック" pitchFamily="-60" charset="-128"/>
            </a:endParaRPr>
          </a:p>
        </p:txBody>
      </p:sp>
      <p:sp>
        <p:nvSpPr>
          <p:cNvPr id="62466"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ln/>
          <a:extLst>
            <a:ext uri="{909E8E84-426E-40dd-AFC4-6F175D3DCCD1}"/>
            <a:ext uri="{91240B29-F687-4f45-9708-019B960494DF}"/>
            <a:ext uri="{FAA26D3D-D897-4be2-8F04-BA451C77F1D7}"/>
          </a:extLst>
        </p:spPr>
        <p:txBody>
          <a:bodyPr/>
          <a:lstStyle/>
          <a:p>
            <a:pPr marL="228600" indent="-228600" eaLnBrk="1" hangingPunct="1">
              <a:buFontTx/>
              <a:buAutoNum type="arabicPeriod"/>
              <a:defRPr/>
            </a:pPr>
            <a:r>
              <a:rPr lang="en-US" dirty="0" smtClean="0"/>
              <a:t>United States Supreme Court rules in </a:t>
            </a:r>
            <a:r>
              <a:rPr lang="en-US" i="1" dirty="0" err="1" smtClean="0"/>
              <a:t>Romer</a:t>
            </a:r>
            <a:r>
              <a:rPr lang="en-US" i="1" dirty="0" smtClean="0"/>
              <a:t> v. Evans</a:t>
            </a:r>
            <a:r>
              <a:rPr lang="en-US" dirty="0" smtClean="0"/>
              <a:t> that an initiative constitutional amendment passed by Colorado voters prohibiting state and local jurisdictions from banning anti-LGBT discrimination violates the federal constitution because “animus towards the class it affects” is not a legitimate state interest.</a:t>
            </a:r>
          </a:p>
          <a:p>
            <a:pPr marL="228600" indent="-228600" eaLnBrk="1" hangingPunct="1">
              <a:buFontTx/>
              <a:buAutoNum type="arabicPeriod"/>
              <a:defRPr/>
            </a:pPr>
            <a:r>
              <a:rPr lang="en-US" dirty="0" smtClean="0"/>
              <a:t>United States Supreme Court rules in </a:t>
            </a:r>
            <a:r>
              <a:rPr lang="en-US" i="1" dirty="0" smtClean="0"/>
              <a:t>Lawrence v. Texas</a:t>
            </a:r>
            <a:r>
              <a:rPr lang="en-US" dirty="0" smtClean="0"/>
              <a:t> that 1986’s </a:t>
            </a:r>
            <a:r>
              <a:rPr lang="en-US" i="1" dirty="0" smtClean="0"/>
              <a:t>Bowers v. Hardwick</a:t>
            </a:r>
            <a:r>
              <a:rPr lang="en-US" dirty="0" smtClean="0"/>
              <a:t> “was not correct when it was decided and it is not correct now” and thus decides that gay men and lesbians have privacy rights which trump laws that criminalize consensual sex between adults.</a:t>
            </a:r>
          </a:p>
          <a:p>
            <a:pPr eaLnBrk="1" hangingPunct="1">
              <a:defRPr/>
            </a:pPr>
            <a:endParaRPr lang="en-US" dirty="0" smtClean="0"/>
          </a:p>
          <a:p>
            <a:pPr eaLnBrk="1" hangingPunct="1">
              <a:defRPr/>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129A9BE4-2C17-4278-8543-F020A864261E}" type="slidenum">
              <a:rPr lang="en-US" smtClean="0">
                <a:ea typeface="ＭＳ Ｐゴシック" pitchFamily="-60" charset="-128"/>
              </a:rPr>
              <a:pPr/>
              <a:t>25</a:t>
            </a:fld>
            <a:endParaRPr lang="en-US" smtClean="0">
              <a:ea typeface="ＭＳ Ｐゴシック" pitchFamily="-60" charset="-128"/>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r>
              <a:rPr lang="en-US" smtClean="0">
                <a:solidFill>
                  <a:srgbClr val="FF2FBC"/>
                </a:solidFill>
                <a:ea typeface="ＭＳ Ｐゴシック" pitchFamily="-60" charset="-128"/>
              </a:rPr>
              <a:t>Marriage starts due to a longterm legal stategy dating way back to 1993 in Hawaii which took more than a decade to come to fruition. People have been filing marriage lawsuits since earlyy 1970s</a:t>
            </a:r>
            <a:endParaRPr lang="en-US" smtClean="0">
              <a:ea typeface="ＭＳ Ｐゴシック" pitchFamily="-60" charset="-128"/>
            </a:endParaRPr>
          </a:p>
          <a:p>
            <a:pPr eaLnBrk="1" hangingPunct="1"/>
            <a:endParaRPr lang="en-US" smtClean="0">
              <a:ea typeface="ＭＳ Ｐゴシック" pitchFamily="-60"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590147C9-154D-4388-BC06-AEF9B57F8322}" type="slidenum">
              <a:rPr lang="en-US" smtClean="0">
                <a:ea typeface="ＭＳ Ｐゴシック" pitchFamily="-60" charset="-128"/>
              </a:rPr>
              <a:pPr/>
              <a:t>26</a:t>
            </a:fld>
            <a:endParaRPr lang="en-US" smtClean="0">
              <a:ea typeface="ＭＳ Ｐゴシック" pitchFamily="-60" charset="-128"/>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r>
              <a:rPr lang="en-US" smtClean="0">
                <a:solidFill>
                  <a:srgbClr val="FF2FBC"/>
                </a:solidFill>
                <a:ea typeface="ＭＳ Ｐゴシック" pitchFamily="-60" charset="-128"/>
              </a:rPr>
              <a:t>Key points of contestation in LGBT movement was around the military, which previously had the statement “Homosexuality is incompatible with military service”. DADT changed that policy but still LGB individuals were discharged from the military despite huge public opinion in favor of getting rid of the policy. Even so it required a dramatic lame duck sente session to pass the policy and a 9 month wait period before it actualy went into effect.</a:t>
            </a:r>
            <a:endParaRPr lang="en-US" smtClean="0">
              <a:ea typeface="ＭＳ Ｐゴシック" pitchFamily="-60" charset="-128"/>
            </a:endParaRPr>
          </a:p>
          <a:p>
            <a:pPr eaLnBrk="1" hangingPunct="1"/>
            <a:endParaRPr lang="en-US" smtClean="0">
              <a:ea typeface="ＭＳ Ｐゴシック" pitchFamily="-60"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A266BBE3-71F9-41A0-BA83-CD059C370B17}" type="slidenum">
              <a:rPr lang="en-US" smtClean="0">
                <a:ea typeface="ＭＳ Ｐゴシック" pitchFamily="-60" charset="-128"/>
              </a:rPr>
              <a:pPr/>
              <a:t>27</a:t>
            </a:fld>
            <a:endParaRPr lang="en-US" smtClean="0">
              <a:ea typeface="ＭＳ Ｐゴシック" pitchFamily="-60" charset="-128"/>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smtClean="0">
                <a:solidFill>
                  <a:srgbClr val="FF2FBC"/>
                </a:solidFill>
                <a:ea typeface="ＭＳ Ｐゴシック" pitchFamily="-60" charset="-128"/>
              </a:rPr>
              <a:t>The biggest fight over LGBT rights in the modern error was CA’s Proposition 8. $85m (the LGBT side had $44m to $41m for the proponents). Dean and I got married 08/08/08 during the window it was legal. TheMay 15, 2008 case was inspired by the similar decision in Massachusetts.</a:t>
            </a:r>
            <a:endParaRPr lang="en-US" smtClean="0">
              <a:ea typeface="ＭＳ Ｐゴシック" pitchFamily="-60"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A3B59731-DE84-495E-9903-70C62D096DC8}" type="slidenum">
              <a:rPr lang="en-US" smtClean="0">
                <a:ea typeface="ＭＳ Ｐゴシック" pitchFamily="-60" charset="-128"/>
              </a:rPr>
              <a:pPr/>
              <a:t>28</a:t>
            </a:fld>
            <a:endParaRPr lang="en-US" smtClean="0">
              <a:ea typeface="ＭＳ Ｐゴシック" pitchFamily="-60" charset="-128"/>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r>
              <a:rPr lang="en-US" smtClean="0">
                <a:ea typeface="ＭＳ Ｐゴシック" pitchFamily="-60" charset="-128"/>
              </a:rPr>
              <a:t>Last two years in Arlington I have been able to concentrate more on my STEM professional side with occasional forays into LGBT activism</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44E2EB51-B05C-4BBC-89EE-9D2F050E98F6}" type="slidenum">
              <a:rPr lang="en-US" smtClean="0">
                <a:ea typeface="ＭＳ Ｐゴシック" pitchFamily="-60" charset="-128"/>
              </a:rPr>
              <a:pPr/>
              <a:t>29</a:t>
            </a:fld>
            <a:endParaRPr lang="en-US" smtClean="0">
              <a:ea typeface="ＭＳ Ｐゴシック" pitchFamily="-60" charset="-128"/>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endParaRPr lang="en-US" smtClean="0">
              <a:ea typeface="ＭＳ Ｐゴシック" pitchFamily="-6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76F2F80-CB8B-4A74-AFB9-FE119C3D87A0}" type="slidenum">
              <a:rPr lang="en-US" smtClean="0">
                <a:ea typeface="ＭＳ Ｐゴシック" pitchFamily="-60" charset="-128"/>
              </a:rPr>
              <a:pPr/>
              <a:t>3</a:t>
            </a:fld>
            <a:endParaRPr lang="en-US" smtClean="0">
              <a:ea typeface="ＭＳ Ｐゴシック" pitchFamily="-60" charset="-128"/>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smtClean="0">
                <a:ea typeface="ＭＳ Ｐゴシック" pitchFamily="-60" charset="-128"/>
              </a:rPr>
              <a:t>From my perspective as someone interested in lgbt legal rights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endParaRPr lang="en-US" smtClean="0">
              <a:ea typeface="ＭＳ Ｐゴシック" pitchFamily="-60"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D3917B0C-B9AA-4114-982B-EAF440662DBB}" type="slidenum">
              <a:rPr lang="en-US" smtClean="0">
                <a:ea typeface="ＭＳ Ｐゴシック" pitchFamily="-60" charset="-128"/>
              </a:rPr>
              <a:pPr/>
              <a:t>31</a:t>
            </a:fld>
            <a:endParaRPr lang="en-US" smtClean="0">
              <a:ea typeface="ＭＳ Ｐゴシック" pitchFamily="-60" charset="-128"/>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r>
              <a:rPr lang="en-US" smtClean="0">
                <a:ea typeface="ＭＳ Ｐゴシック" pitchFamily="-60" charset="-128"/>
              </a:rPr>
              <a:t>In 1968 this ws the state of the law. This is the way we were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77F19B23-9433-47C3-8984-006D08795A38}" type="slidenum">
              <a:rPr lang="en-US" smtClean="0">
                <a:ea typeface="ＭＳ Ｐゴシック" pitchFamily="-60" charset="-128"/>
              </a:rPr>
              <a:pPr/>
              <a:t>32</a:t>
            </a:fld>
            <a:endParaRPr lang="en-US" smtClean="0">
              <a:ea typeface="ＭＳ Ｐゴシック" pitchFamily="-60" charset="-128"/>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eaLnBrk="1" hangingPunct="1"/>
            <a:endParaRPr lang="en-US" smtClean="0">
              <a:ea typeface="ＭＳ Ｐゴシック" pitchFamily="-60"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6A2C7FCC-CC7F-43FD-A034-94F233460747}" type="slidenum">
              <a:rPr lang="en-US" smtClean="0">
                <a:ea typeface="ＭＳ Ｐゴシック" pitchFamily="-60" charset="-128"/>
              </a:rPr>
              <a:pPr/>
              <a:t>33</a:t>
            </a:fld>
            <a:endParaRPr lang="en-US" smtClean="0">
              <a:ea typeface="ＭＳ Ｐゴシック" pitchFamily="-60" charset="-128"/>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endParaRPr lang="en-US" smtClean="0">
              <a:ea typeface="ＭＳ Ｐゴシック" pitchFamily="-60"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19491CB1-8753-4B5C-9A23-0AB6D467D708}" type="slidenum">
              <a:rPr lang="en-US" smtClean="0">
                <a:ea typeface="ＭＳ Ｐゴシック" pitchFamily="-60" charset="-128"/>
              </a:rPr>
              <a:pPr/>
              <a:t>34</a:t>
            </a:fld>
            <a:endParaRPr lang="en-US" smtClean="0">
              <a:ea typeface="ＭＳ Ｐゴシック" pitchFamily="-60" charset="-128"/>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r>
              <a:rPr lang="en-US" smtClean="0">
                <a:ea typeface="ＭＳ Ｐゴシック" pitchFamily="-60" charset="-128"/>
              </a:rPr>
              <a:t>Ask audience for the names of some: Anderson Cooper, Liz Cheney, Senator Tammy Baldwin,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B10CF03A-24F9-4616-A7F4-270FF3C6DBD3}" type="slidenum">
              <a:rPr lang="en-US" smtClean="0">
                <a:ea typeface="ＭＳ Ｐゴシック" pitchFamily="-60" charset="-128"/>
              </a:rPr>
              <a:pPr/>
              <a:t>35</a:t>
            </a:fld>
            <a:endParaRPr lang="en-US" smtClean="0">
              <a:ea typeface="ＭＳ Ｐゴシック" pitchFamily="-60" charset="-128"/>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endParaRPr lang="en-US" smtClean="0">
              <a:ea typeface="ＭＳ Ｐゴシック" pitchFamily="-60"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304C4226-D0A8-4C1D-A682-E70D21AB2431}" type="slidenum">
              <a:rPr lang="en-US" smtClean="0">
                <a:ea typeface="ＭＳ Ｐゴシック" pitchFamily="-60" charset="-128"/>
              </a:rPr>
              <a:pPr/>
              <a:t>36</a:t>
            </a:fld>
            <a:endParaRPr lang="en-US" smtClean="0">
              <a:ea typeface="ＭＳ Ｐゴシック" pitchFamily="-60" charset="-128"/>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eaLnBrk="1" hangingPunct="1"/>
            <a:r>
              <a:rPr lang="en-US" smtClean="0">
                <a:ea typeface="ＭＳ Ｐゴシック" pitchFamily="-60" charset="-128"/>
              </a:rPr>
              <a:t>U.S. Supreme Court says in </a:t>
            </a:r>
            <a:r>
              <a:rPr lang="en-US" i="1" smtClean="0">
                <a:ea typeface="ＭＳ Ｐゴシック" pitchFamily="-60" charset="-128"/>
              </a:rPr>
              <a:t>Hollingsworth v. Perry</a:t>
            </a:r>
            <a:r>
              <a:rPr lang="en-US" smtClean="0">
                <a:ea typeface="ＭＳ Ｐゴシック" pitchFamily="-60" charset="-128"/>
              </a:rPr>
              <a:t> that proponents of California’s Proposition 8 lacked standing to sue when the Attorney General and California refused to appeal lower court rulings invalidating the measure. Thus Proposition 8 will be removed from the California Constitution and the California Supreme Court’s 2008 ruling allowing marriages by same-sex couples will go back into effect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p:spPr>
      </p:sp>
      <p:sp>
        <p:nvSpPr>
          <p:cNvPr id="88066" name="Notes Placeholder 2"/>
          <p:cNvSpPr>
            <a:spLocks noGrp="1"/>
          </p:cNvSpPr>
          <p:nvPr>
            <p:ph type="body" idx="1"/>
          </p:nvPr>
        </p:nvSpPr>
        <p:spPr>
          <a:noFill/>
          <a:ln/>
        </p:spPr>
        <p:txBody>
          <a:bodyPr/>
          <a:lstStyle/>
          <a:p>
            <a:r>
              <a:rPr lang="en-US" smtClean="0">
                <a:ea typeface="ＭＳ Ｐゴシック" pitchFamily="-60" charset="-128"/>
              </a:rPr>
              <a:t>The Arc of the Moral Universe is Long, But IT bends Towards Justice.</a:t>
            </a:r>
          </a:p>
          <a:p>
            <a:endParaRPr lang="en-US" smtClean="0">
              <a:ea typeface="ＭＳ Ｐゴシック" pitchFamily="-60" charset="-128"/>
            </a:endParaRPr>
          </a:p>
        </p:txBody>
      </p:sp>
      <p:sp>
        <p:nvSpPr>
          <p:cNvPr id="4" name="Slide Number Placeholder 3"/>
          <p:cNvSpPr>
            <a:spLocks noGrp="1"/>
          </p:cNvSpPr>
          <p:nvPr>
            <p:ph type="sldNum" sz="quarter" idx="5"/>
          </p:nvPr>
        </p:nvSpPr>
        <p:spPr/>
        <p:txBody>
          <a:bodyPr/>
          <a:lstStyle/>
          <a:p>
            <a:pPr>
              <a:defRPr/>
            </a:pPr>
            <a:fld id="{9B818C7B-ACD3-491B-8016-AA112014FCFB}"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AD810917-6550-4694-9258-9A198FEB64E0}" type="slidenum">
              <a:rPr lang="en-US" smtClean="0">
                <a:ea typeface="ＭＳ Ｐゴシック" pitchFamily="-60" charset="-128"/>
              </a:rPr>
              <a:pPr/>
              <a:t>38</a:t>
            </a:fld>
            <a:endParaRPr lang="en-US" smtClean="0">
              <a:ea typeface="ＭＳ Ｐゴシック" pitchFamily="-60" charset="-128"/>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smtClean="0">
              <a:ea typeface="ＭＳ Ｐゴシック" pitchFamily="-60"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CE1A1C55-A0DA-4FA4-A25C-D61BD48E6E8E}" type="slidenum">
              <a:rPr lang="en-US" smtClean="0">
                <a:ea typeface="ＭＳ Ｐゴシック" pitchFamily="-60" charset="-128"/>
              </a:rPr>
              <a:pPr/>
              <a:t>39</a:t>
            </a:fld>
            <a:endParaRPr lang="en-US" smtClean="0">
              <a:ea typeface="ＭＳ Ｐゴシック" pitchFamily="-60" charset="-128"/>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smtClean="0">
              <a:ea typeface="ＭＳ Ｐゴシック" pitchFamily="-6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1EE75DAB-C221-4CAC-B9C9-B45343F6E5C8}" type="slidenum">
              <a:rPr lang="en-US" smtClean="0">
                <a:ea typeface="ＭＳ Ｐゴシック" pitchFamily="-60" charset="-128"/>
              </a:rPr>
              <a:pPr/>
              <a:t>4</a:t>
            </a:fld>
            <a:endParaRPr lang="en-US" smtClean="0">
              <a:ea typeface="ＭＳ Ｐゴシック" pitchFamily="-60" charset="-128"/>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ea typeface="ＭＳ Ｐゴシック" pitchFamily="-60"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3532E3A6-849F-4E38-8CEC-0381C4BFC604}" type="slidenum">
              <a:rPr lang="en-US" smtClean="0">
                <a:ea typeface="ＭＳ Ｐゴシック" pitchFamily="-60" charset="-128"/>
              </a:rPr>
              <a:pPr/>
              <a:t>40</a:t>
            </a:fld>
            <a:endParaRPr lang="en-US" smtClean="0">
              <a:ea typeface="ＭＳ Ｐゴシック" pitchFamily="-60" charset="-128"/>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eaLnBrk="1" hangingPunct="1"/>
            <a:endParaRPr lang="en-US" smtClean="0">
              <a:ea typeface="ＭＳ Ｐゴシック" pitchFamily="-6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29DA1ACE-05C1-43DD-B7D3-90E9C8652661}" type="slidenum">
              <a:rPr lang="en-US" smtClean="0">
                <a:ea typeface="ＭＳ Ｐゴシック" pitchFamily="-60" charset="-128"/>
              </a:rPr>
              <a:pPr/>
              <a:t>5</a:t>
            </a:fld>
            <a:endParaRPr lang="en-US" smtClean="0">
              <a:ea typeface="ＭＳ Ｐゴシック" pitchFamily="-60" charset="-128"/>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smtClean="0">
              <a:ea typeface="ＭＳ Ｐゴシック" pitchFamily="-6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smtClean="0">
              <a:ea typeface="ＭＳ Ｐゴシック" pitchFamily="-6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70BBD3F4-A681-4535-B0B9-796B136FC6EE}" type="slidenum">
              <a:rPr lang="en-US" smtClean="0">
                <a:ea typeface="ＭＳ Ｐゴシック" pitchFamily="-60" charset="-128"/>
              </a:rPr>
              <a:pPr/>
              <a:t>7</a:t>
            </a:fld>
            <a:endParaRPr lang="en-US" smtClean="0">
              <a:ea typeface="ＭＳ Ｐゴシック" pitchFamily="-60" charset="-128"/>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smtClean="0">
              <a:ea typeface="ＭＳ Ｐゴシック" pitchFamily="-6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FBEC9330-E9AD-44C7-B189-0B14518FFE8A}" type="slidenum">
              <a:rPr lang="en-US" smtClean="0">
                <a:ea typeface="ＭＳ Ｐゴシック" pitchFamily="-60" charset="-128"/>
              </a:rPr>
              <a:pPr/>
              <a:t>8</a:t>
            </a:fld>
            <a:endParaRPr lang="en-US" smtClean="0">
              <a:ea typeface="ＭＳ Ｐゴシック" pitchFamily="-60" charset="-128"/>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defTabSz="930275" eaLnBrk="1" hangingPunct="1"/>
            <a:r>
              <a:rPr lang="en-US" smtClean="0">
                <a:ea typeface="ＭＳ Ｐゴシック" pitchFamily="-60" charset="-128"/>
              </a:rPr>
              <a:t>During a typical police raid at a gay bar called the Stonewall Inn in the East Village, a number of LGBT patrons (led by primarily gender-variant or transgender individuals ) decided to resist arrest, and three days of riots ensued. Inflexion point in a curve is the point in where there is change in the rate of decrease or the rate of increase in a  variable, i.e. the second derivative is zero. Just talked about my birth and Stonewall is considered the birth of what we call the gay rights movement. There were key events before and after.</a:t>
            </a:r>
            <a:endParaRPr lang="en-US" sz="1100" smtClean="0">
              <a:ea typeface="ＭＳ Ｐゴシック" pitchFamily="-60" charset="-128"/>
            </a:endParaRPr>
          </a:p>
          <a:p>
            <a:pPr defTabSz="930275" eaLnBrk="1" hangingPunct="1"/>
            <a:endParaRPr lang="en-US" smtClean="0">
              <a:ea typeface="ＭＳ Ｐゴシック" pitchFamily="-6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5CE9E4B9-280A-46AF-9D95-FBA3A44CB5BD}" type="slidenum">
              <a:rPr lang="en-US" smtClean="0">
                <a:ea typeface="ＭＳ Ｐゴシック" pitchFamily="-60" charset="-128"/>
              </a:rPr>
              <a:pPr/>
              <a:t>9</a:t>
            </a:fld>
            <a:endParaRPr lang="en-US" smtClean="0">
              <a:ea typeface="ＭＳ Ｐゴシック" pitchFamily="-60" charset="-128"/>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smtClean="0">
                <a:ea typeface="ＭＳ Ｐゴシック" pitchFamily="-60" charset="-128"/>
              </a:rPr>
              <a:t>Emphasize I was ten years old (5</a:t>
            </a:r>
            <a:r>
              <a:rPr lang="en-US" baseline="30000" smtClean="0">
                <a:ea typeface="ＭＳ Ｐゴシック" pitchFamily="-60" charset="-128"/>
              </a:rPr>
              <a:t>th</a:t>
            </a:r>
            <a:r>
              <a:rPr lang="en-US" smtClean="0">
                <a:ea typeface="ＭＳ Ｐゴシック" pitchFamily="-60" charset="-128"/>
              </a:rPr>
              <a:t> grade) in Fall 1978—have no memory of a great debate or momentous events occuring. So the LGBT history and persnoal biography did not interesct much here, but 1978 is year in which two key events in LGBT history I am going to talk about occurred.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r>
              <a:rPr lang="en-US"/>
              <a:t>Ron Buckmire June 27, 2013</a:t>
            </a:r>
          </a:p>
        </p:txBody>
      </p:sp>
      <p:sp>
        <p:nvSpPr>
          <p:cNvPr id="7" name="Footer Placeholder 4"/>
          <p:cNvSpPr>
            <a:spLocks noGrp="1"/>
          </p:cNvSpPr>
          <p:nvPr>
            <p:ph type="ftr" sz="quarter" idx="11"/>
          </p:nvPr>
        </p:nvSpPr>
        <p:spPr/>
        <p:txBody>
          <a:bodyPr/>
          <a:lstStyle>
            <a:lvl1pPr>
              <a:defRPr/>
            </a:lvl1pPr>
          </a:lstStyle>
          <a:p>
            <a:pPr>
              <a:defRPr/>
            </a:pPr>
            <a:r>
              <a:rPr lang="en-US"/>
              <a:t>National Science Foundation LGBT Pride Month Talk</a:t>
            </a:r>
          </a:p>
        </p:txBody>
      </p:sp>
      <p:sp>
        <p:nvSpPr>
          <p:cNvPr id="8" name="Slide Number Placeholder 5"/>
          <p:cNvSpPr>
            <a:spLocks noGrp="1"/>
          </p:cNvSpPr>
          <p:nvPr>
            <p:ph type="sldNum" sz="quarter" idx="12"/>
          </p:nvPr>
        </p:nvSpPr>
        <p:spPr/>
        <p:txBody>
          <a:bodyPr/>
          <a:lstStyle>
            <a:lvl1pPr>
              <a:defRPr/>
            </a:lvl1pPr>
          </a:lstStyle>
          <a:p>
            <a:pPr>
              <a:defRPr/>
            </a:pPr>
            <a:fld id="{F978AB1E-AA36-4B55-9859-0CE1C1C4CF2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Ron Buckmire June 27, 2013</a:t>
            </a:r>
          </a:p>
        </p:txBody>
      </p:sp>
      <p:sp>
        <p:nvSpPr>
          <p:cNvPr id="5" name="Footer Placeholder 4"/>
          <p:cNvSpPr>
            <a:spLocks noGrp="1"/>
          </p:cNvSpPr>
          <p:nvPr>
            <p:ph type="ftr" sz="quarter" idx="11"/>
          </p:nvPr>
        </p:nvSpPr>
        <p:spPr/>
        <p:txBody>
          <a:bodyPr/>
          <a:lstStyle>
            <a:lvl1pPr>
              <a:defRPr/>
            </a:lvl1pPr>
          </a:lstStyle>
          <a:p>
            <a:pPr>
              <a:defRPr/>
            </a:pPr>
            <a:r>
              <a:rPr lang="en-US"/>
              <a:t>National Science Foundation LGBT Pride Month Talk</a:t>
            </a:r>
          </a:p>
        </p:txBody>
      </p:sp>
      <p:sp>
        <p:nvSpPr>
          <p:cNvPr id="6" name="Slide Number Placeholder 5"/>
          <p:cNvSpPr>
            <a:spLocks noGrp="1"/>
          </p:cNvSpPr>
          <p:nvPr>
            <p:ph type="sldNum" sz="quarter" idx="12"/>
          </p:nvPr>
        </p:nvSpPr>
        <p:spPr>
          <a:ln/>
        </p:spPr>
        <p:txBody>
          <a:bodyPr/>
          <a:lstStyle>
            <a:lvl1pPr>
              <a:defRPr/>
            </a:lvl1pPr>
          </a:lstStyle>
          <a:p>
            <a:pPr>
              <a:defRPr/>
            </a:pPr>
            <a:fld id="{F74D45C5-7955-4981-97C0-E845C1CDB97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Ron Buckmire June 27, 2013</a:t>
            </a:r>
          </a:p>
        </p:txBody>
      </p:sp>
      <p:sp>
        <p:nvSpPr>
          <p:cNvPr id="5" name="Footer Placeholder 4"/>
          <p:cNvSpPr>
            <a:spLocks noGrp="1"/>
          </p:cNvSpPr>
          <p:nvPr>
            <p:ph type="ftr" sz="quarter" idx="11"/>
          </p:nvPr>
        </p:nvSpPr>
        <p:spPr/>
        <p:txBody>
          <a:bodyPr/>
          <a:lstStyle>
            <a:lvl1pPr>
              <a:defRPr/>
            </a:lvl1pPr>
          </a:lstStyle>
          <a:p>
            <a:pPr>
              <a:defRPr/>
            </a:pPr>
            <a:r>
              <a:rPr lang="en-US"/>
              <a:t>National Science Foundation LGBT Pride Month Talk</a:t>
            </a:r>
          </a:p>
        </p:txBody>
      </p:sp>
      <p:sp>
        <p:nvSpPr>
          <p:cNvPr id="6" name="Slide Number Placeholder 5"/>
          <p:cNvSpPr>
            <a:spLocks noGrp="1"/>
          </p:cNvSpPr>
          <p:nvPr>
            <p:ph type="sldNum" sz="quarter" idx="12"/>
          </p:nvPr>
        </p:nvSpPr>
        <p:spPr>
          <a:ln/>
        </p:spPr>
        <p:txBody>
          <a:bodyPr/>
          <a:lstStyle>
            <a:lvl1pPr>
              <a:defRPr/>
            </a:lvl1pPr>
          </a:lstStyle>
          <a:p>
            <a:pPr>
              <a:defRPr/>
            </a:pPr>
            <a:fld id="{294B4C30-036C-4BF7-8CD8-E5864CB152B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Ron Buckmire June 27, 2013</a:t>
            </a:r>
          </a:p>
        </p:txBody>
      </p:sp>
      <p:sp>
        <p:nvSpPr>
          <p:cNvPr id="5" name="Footer Placeholder 4"/>
          <p:cNvSpPr>
            <a:spLocks noGrp="1"/>
          </p:cNvSpPr>
          <p:nvPr>
            <p:ph type="ftr" sz="quarter" idx="11"/>
          </p:nvPr>
        </p:nvSpPr>
        <p:spPr/>
        <p:txBody>
          <a:bodyPr/>
          <a:lstStyle>
            <a:lvl1pPr>
              <a:defRPr/>
            </a:lvl1pPr>
          </a:lstStyle>
          <a:p>
            <a:pPr>
              <a:defRPr/>
            </a:pPr>
            <a:r>
              <a:rPr lang="en-US"/>
              <a:t>National Science Foundation LGBT Pride Month Talk</a:t>
            </a:r>
          </a:p>
        </p:txBody>
      </p:sp>
      <p:sp>
        <p:nvSpPr>
          <p:cNvPr id="6" name="Slide Number Placeholder 5"/>
          <p:cNvSpPr>
            <a:spLocks noGrp="1"/>
          </p:cNvSpPr>
          <p:nvPr>
            <p:ph type="sldNum" sz="quarter" idx="12"/>
          </p:nvPr>
        </p:nvSpPr>
        <p:spPr>
          <a:ln/>
        </p:spPr>
        <p:txBody>
          <a:bodyPr/>
          <a:lstStyle>
            <a:lvl1pPr>
              <a:defRPr/>
            </a:lvl1pPr>
          </a:lstStyle>
          <a:p>
            <a:pPr>
              <a:defRPr/>
            </a:pPr>
            <a:fld id="{E2639E06-5DC9-4395-B4E6-AAC252767C7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r>
              <a:rPr lang="en-US"/>
              <a:t>Ron Buckmire June 27, 2013</a:t>
            </a:r>
          </a:p>
        </p:txBody>
      </p:sp>
      <p:sp>
        <p:nvSpPr>
          <p:cNvPr id="7" name="Footer Placeholder 4"/>
          <p:cNvSpPr>
            <a:spLocks noGrp="1"/>
          </p:cNvSpPr>
          <p:nvPr>
            <p:ph type="ftr" sz="quarter" idx="11"/>
          </p:nvPr>
        </p:nvSpPr>
        <p:spPr/>
        <p:txBody>
          <a:bodyPr/>
          <a:lstStyle>
            <a:lvl1pPr>
              <a:defRPr/>
            </a:lvl1pPr>
          </a:lstStyle>
          <a:p>
            <a:pPr>
              <a:defRPr/>
            </a:pPr>
            <a:r>
              <a:rPr lang="en-US"/>
              <a:t>National Science Foundation LGBT Pride Month Talk</a:t>
            </a:r>
          </a:p>
        </p:txBody>
      </p:sp>
      <p:sp>
        <p:nvSpPr>
          <p:cNvPr id="8" name="Slide Number Placeholder 5"/>
          <p:cNvSpPr>
            <a:spLocks noGrp="1"/>
          </p:cNvSpPr>
          <p:nvPr>
            <p:ph type="sldNum" sz="quarter" idx="12"/>
          </p:nvPr>
        </p:nvSpPr>
        <p:spPr/>
        <p:txBody>
          <a:bodyPr/>
          <a:lstStyle>
            <a:lvl1pPr>
              <a:defRPr/>
            </a:lvl1pPr>
          </a:lstStyle>
          <a:p>
            <a:pPr>
              <a:defRPr/>
            </a:pPr>
            <a:fld id="{3AC338E9-71D7-4A6C-93C0-AA1BBB47FF2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r>
              <a:rPr lang="en-US"/>
              <a:t>Ron Buckmire June 27, 2013</a:t>
            </a:r>
          </a:p>
        </p:txBody>
      </p:sp>
      <p:sp>
        <p:nvSpPr>
          <p:cNvPr id="6" name="Footer Placeholder 4"/>
          <p:cNvSpPr>
            <a:spLocks noGrp="1"/>
          </p:cNvSpPr>
          <p:nvPr>
            <p:ph type="ftr" sz="quarter" idx="11"/>
          </p:nvPr>
        </p:nvSpPr>
        <p:spPr/>
        <p:txBody>
          <a:bodyPr/>
          <a:lstStyle>
            <a:lvl1pPr>
              <a:defRPr/>
            </a:lvl1pPr>
          </a:lstStyle>
          <a:p>
            <a:pPr>
              <a:defRPr/>
            </a:pPr>
            <a:r>
              <a:rPr lang="en-US"/>
              <a:t>National Science Foundation LGBT Pride Month Talk</a:t>
            </a:r>
          </a:p>
        </p:txBody>
      </p:sp>
      <p:sp>
        <p:nvSpPr>
          <p:cNvPr id="7" name="Slide Number Placeholder 5"/>
          <p:cNvSpPr>
            <a:spLocks noGrp="1"/>
          </p:cNvSpPr>
          <p:nvPr>
            <p:ph type="sldNum" sz="quarter" idx="12"/>
          </p:nvPr>
        </p:nvSpPr>
        <p:spPr>
          <a:ln/>
        </p:spPr>
        <p:txBody>
          <a:bodyPr/>
          <a:lstStyle>
            <a:lvl1pPr>
              <a:defRPr/>
            </a:lvl1pPr>
          </a:lstStyle>
          <a:p>
            <a:pPr>
              <a:defRPr/>
            </a:pPr>
            <a:fld id="{81FD1526-55B2-46B8-AB2B-7B6A37F514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r>
              <a:rPr lang="en-US"/>
              <a:t>Ron Buckmire June 27, 2013</a:t>
            </a:r>
          </a:p>
        </p:txBody>
      </p:sp>
      <p:sp>
        <p:nvSpPr>
          <p:cNvPr id="8" name="Footer Placeholder 4"/>
          <p:cNvSpPr>
            <a:spLocks noGrp="1"/>
          </p:cNvSpPr>
          <p:nvPr>
            <p:ph type="ftr" sz="quarter" idx="11"/>
          </p:nvPr>
        </p:nvSpPr>
        <p:spPr/>
        <p:txBody>
          <a:bodyPr/>
          <a:lstStyle>
            <a:lvl1pPr>
              <a:defRPr/>
            </a:lvl1pPr>
          </a:lstStyle>
          <a:p>
            <a:pPr>
              <a:defRPr/>
            </a:pPr>
            <a:r>
              <a:rPr lang="en-US"/>
              <a:t>National Science Foundation LGBT Pride Month Talk</a:t>
            </a:r>
          </a:p>
        </p:txBody>
      </p:sp>
      <p:sp>
        <p:nvSpPr>
          <p:cNvPr id="9" name="Slide Number Placeholder 5"/>
          <p:cNvSpPr>
            <a:spLocks noGrp="1"/>
          </p:cNvSpPr>
          <p:nvPr>
            <p:ph type="sldNum" sz="quarter" idx="12"/>
          </p:nvPr>
        </p:nvSpPr>
        <p:spPr>
          <a:ln/>
        </p:spPr>
        <p:txBody>
          <a:bodyPr/>
          <a:lstStyle>
            <a:lvl1pPr>
              <a:defRPr/>
            </a:lvl1pPr>
          </a:lstStyle>
          <a:p>
            <a:pPr>
              <a:defRPr/>
            </a:pPr>
            <a:fld id="{C4F9277A-C927-4DFE-BF76-FE782E69D48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Ron Buckmire June 27, 2013</a:t>
            </a:r>
          </a:p>
        </p:txBody>
      </p:sp>
      <p:sp>
        <p:nvSpPr>
          <p:cNvPr id="4" name="Footer Placeholder 4"/>
          <p:cNvSpPr>
            <a:spLocks noGrp="1"/>
          </p:cNvSpPr>
          <p:nvPr>
            <p:ph type="ftr" sz="quarter" idx="11"/>
          </p:nvPr>
        </p:nvSpPr>
        <p:spPr/>
        <p:txBody>
          <a:bodyPr/>
          <a:lstStyle>
            <a:lvl1pPr>
              <a:defRPr/>
            </a:lvl1pPr>
          </a:lstStyle>
          <a:p>
            <a:pPr>
              <a:defRPr/>
            </a:pPr>
            <a:r>
              <a:rPr lang="en-US"/>
              <a:t>National Science Foundation LGBT Pride Month Talk</a:t>
            </a:r>
          </a:p>
        </p:txBody>
      </p:sp>
      <p:sp>
        <p:nvSpPr>
          <p:cNvPr id="5" name="Slide Number Placeholder 5"/>
          <p:cNvSpPr>
            <a:spLocks noGrp="1"/>
          </p:cNvSpPr>
          <p:nvPr>
            <p:ph type="sldNum" sz="quarter" idx="12"/>
          </p:nvPr>
        </p:nvSpPr>
        <p:spPr>
          <a:ln/>
        </p:spPr>
        <p:txBody>
          <a:bodyPr/>
          <a:lstStyle>
            <a:lvl1pPr>
              <a:defRPr/>
            </a:lvl1pPr>
          </a:lstStyle>
          <a:p>
            <a:pPr>
              <a:defRPr/>
            </a:pPr>
            <a:fld id="{2F33A6F9-F0B8-4B88-8395-CD9AA8D31A2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Ron Buckmire June 27, 2013</a:t>
            </a:r>
          </a:p>
        </p:txBody>
      </p:sp>
      <p:sp>
        <p:nvSpPr>
          <p:cNvPr id="3" name="Footer Placeholder 4"/>
          <p:cNvSpPr>
            <a:spLocks noGrp="1"/>
          </p:cNvSpPr>
          <p:nvPr>
            <p:ph type="ftr" sz="quarter" idx="11"/>
          </p:nvPr>
        </p:nvSpPr>
        <p:spPr/>
        <p:txBody>
          <a:bodyPr/>
          <a:lstStyle>
            <a:lvl1pPr>
              <a:defRPr/>
            </a:lvl1pPr>
          </a:lstStyle>
          <a:p>
            <a:pPr>
              <a:defRPr/>
            </a:pPr>
            <a:r>
              <a:rPr lang="en-US"/>
              <a:t>National Science Foundation LGBT Pride Month Talk</a:t>
            </a:r>
          </a:p>
        </p:txBody>
      </p:sp>
      <p:sp>
        <p:nvSpPr>
          <p:cNvPr id="4" name="Slide Number Placeholder 5"/>
          <p:cNvSpPr>
            <a:spLocks noGrp="1"/>
          </p:cNvSpPr>
          <p:nvPr>
            <p:ph type="sldNum" sz="quarter" idx="12"/>
          </p:nvPr>
        </p:nvSpPr>
        <p:spPr>
          <a:ln/>
        </p:spPr>
        <p:txBody>
          <a:bodyPr/>
          <a:lstStyle>
            <a:lvl1pPr>
              <a:defRPr/>
            </a:lvl1pPr>
          </a:lstStyle>
          <a:p>
            <a:pPr>
              <a:defRPr/>
            </a:pPr>
            <a:fld id="{A66683A0-9460-4269-AF2F-1B787F902EC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 name="Right Triangle 17"/>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r>
              <a:rPr lang="en-US"/>
              <a:t>Ron Buckmire June 27, 2013</a:t>
            </a:r>
          </a:p>
        </p:txBody>
      </p:sp>
      <p:sp>
        <p:nvSpPr>
          <p:cNvPr id="8" name="Footer Placeholder 5"/>
          <p:cNvSpPr>
            <a:spLocks noGrp="1"/>
          </p:cNvSpPr>
          <p:nvPr>
            <p:ph type="ftr" sz="quarter" idx="11"/>
          </p:nvPr>
        </p:nvSpPr>
        <p:spPr/>
        <p:txBody>
          <a:bodyPr/>
          <a:lstStyle>
            <a:lvl1pPr>
              <a:defRPr smtClean="0">
                <a:solidFill>
                  <a:schemeClr val="tx2"/>
                </a:solidFill>
              </a:defRPr>
            </a:lvl1pPr>
          </a:lstStyle>
          <a:p>
            <a:pPr>
              <a:defRPr/>
            </a:pPr>
            <a:r>
              <a:rPr lang="en-US"/>
              <a:t>National Science Foundation LGBT Pride Month Talk</a:t>
            </a:r>
            <a:endParaRPr lang="en-US"/>
          </a:p>
        </p:txBody>
      </p:sp>
      <p:sp>
        <p:nvSpPr>
          <p:cNvPr id="9" name="Slide Number Placeholder 6"/>
          <p:cNvSpPr>
            <a:spLocks noGrp="1"/>
          </p:cNvSpPr>
          <p:nvPr>
            <p:ph type="sldNum" sz="quarter" idx="12"/>
          </p:nvPr>
        </p:nvSpPr>
        <p:spPr>
          <a:ln>
            <a:solidFill>
              <a:schemeClr val="tx2"/>
            </a:solidFill>
          </a:ln>
        </p:spPr>
        <p:txBody>
          <a:bodyPr/>
          <a:lstStyle>
            <a:lvl1pPr>
              <a:defRPr smtClean="0">
                <a:solidFill>
                  <a:schemeClr val="tx2"/>
                </a:solidFill>
              </a:defRPr>
            </a:lvl1pPr>
          </a:lstStyle>
          <a:p>
            <a:pPr>
              <a:defRPr/>
            </a:pPr>
            <a:fld id="{F2F6AF24-3DD5-46B4-928C-4FA505A8856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smtClean="0"/>
              <a:t>Drag picture to placeholder or click icon to add</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5"/>
          </p:nvPr>
        </p:nvSpPr>
        <p:spPr/>
        <p:txBody>
          <a:bodyPr/>
          <a:lstStyle>
            <a:lvl1pPr>
              <a:defRPr/>
            </a:lvl1pPr>
          </a:lstStyle>
          <a:p>
            <a:pPr>
              <a:defRPr/>
            </a:pPr>
            <a:r>
              <a:rPr lang="en-US"/>
              <a:t>Ron Buckmire June 27, 2013</a:t>
            </a:r>
          </a:p>
        </p:txBody>
      </p:sp>
      <p:sp>
        <p:nvSpPr>
          <p:cNvPr id="8" name="Footer Placeholder 5"/>
          <p:cNvSpPr>
            <a:spLocks noGrp="1"/>
          </p:cNvSpPr>
          <p:nvPr>
            <p:ph type="ftr" sz="quarter" idx="16"/>
          </p:nvPr>
        </p:nvSpPr>
        <p:spPr/>
        <p:txBody>
          <a:bodyPr/>
          <a:lstStyle>
            <a:lvl1pPr>
              <a:defRPr/>
            </a:lvl1pPr>
          </a:lstStyle>
          <a:p>
            <a:pPr>
              <a:defRPr/>
            </a:pPr>
            <a:r>
              <a:rPr lang="en-US"/>
              <a:t>National Science Foundation LGBT Pride Month Talk</a:t>
            </a:r>
          </a:p>
        </p:txBody>
      </p:sp>
      <p:sp>
        <p:nvSpPr>
          <p:cNvPr id="9" name="Slide Number Placeholder 6"/>
          <p:cNvSpPr>
            <a:spLocks noGrp="1"/>
          </p:cNvSpPr>
          <p:nvPr>
            <p:ph type="sldNum" sz="quarter" idx="17"/>
          </p:nvPr>
        </p:nvSpPr>
        <p:spPr/>
        <p:txBody>
          <a:bodyPr/>
          <a:lstStyle>
            <a:lvl1pPr>
              <a:defRPr/>
            </a:lvl1pPr>
          </a:lstStyle>
          <a:p>
            <a:pPr>
              <a:defRPr/>
            </a:pPr>
            <a:fld id="{6205CE9B-27BE-49E6-BD3B-72C649A75D2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822325" y="1100138"/>
            <a:ext cx="7521575" cy="3579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eaLnBrk="0" hangingPunct="0">
              <a:defRPr sz="1200" smtClean="0">
                <a:solidFill>
                  <a:srgbClr val="FFFFFF"/>
                </a:solidFill>
                <a:latin typeface="Times New Roman" charset="0"/>
                <a:ea typeface="ＭＳ Ｐゴシック" charset="0"/>
                <a:cs typeface="ＭＳ Ｐゴシック" charset="0"/>
              </a:defRPr>
            </a:lvl1pPr>
          </a:lstStyle>
          <a:p>
            <a:pPr>
              <a:defRPr/>
            </a:pPr>
            <a:r>
              <a:rPr lang="en-US"/>
              <a:t>Ron Buckmire June 27, 2013</a:t>
            </a:r>
            <a:endParaRPr lang="en-US"/>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eaLnBrk="0" hangingPunct="0">
              <a:defRPr sz="1000" cap="all" spc="200" baseline="0" smtClean="0">
                <a:solidFill>
                  <a:srgbClr val="FFFFFF"/>
                </a:solidFill>
                <a:latin typeface="Times New Roman" charset="0"/>
                <a:ea typeface="ＭＳ Ｐゴシック" charset="0"/>
                <a:cs typeface="ＭＳ Ｐゴシック" charset="0"/>
              </a:defRPr>
            </a:lvl1pPr>
          </a:lstStyle>
          <a:p>
            <a:pPr>
              <a:defRPr/>
            </a:pPr>
            <a:r>
              <a:rPr lang="en-US"/>
              <a:t>National Science Foundation LGBT Pride Month Talk</a:t>
            </a:r>
            <a:endParaRPr lang="en-US"/>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lIns="9144" tIns="9144" rIns="9144" bIns="9144" rtlCol="0" anchor="ctr">
            <a:normAutofit/>
          </a:bodyPr>
          <a:lstStyle>
            <a:lvl1pPr algn="ctr" eaLnBrk="0" hangingPunct="0">
              <a:defRPr sz="1650" smtClean="0">
                <a:solidFill>
                  <a:srgbClr val="FFFFFF"/>
                </a:solidFill>
                <a:latin typeface="Times New Roman" charset="0"/>
                <a:ea typeface="ＭＳ Ｐゴシック" charset="0"/>
                <a:cs typeface="ＭＳ Ｐゴシック" charset="0"/>
              </a:defRPr>
            </a:lvl1pPr>
          </a:lstStyle>
          <a:p>
            <a:pPr>
              <a:defRPr/>
            </a:pPr>
            <a:fld id="{C1E1225B-7628-4474-AAC9-843E003834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2" r:id="rId1"/>
    <p:sldLayoutId id="2147483841" r:id="rId2"/>
    <p:sldLayoutId id="2147483843" r:id="rId3"/>
    <p:sldLayoutId id="2147483840" r:id="rId4"/>
    <p:sldLayoutId id="2147483839" r:id="rId5"/>
    <p:sldLayoutId id="2147483838" r:id="rId6"/>
    <p:sldLayoutId id="2147483837" r:id="rId7"/>
    <p:sldLayoutId id="2147483844" r:id="rId8"/>
    <p:sldLayoutId id="2147483845" r:id="rId9"/>
    <p:sldLayoutId id="2147483836" r:id="rId10"/>
    <p:sldLayoutId id="2147483835" r:id="rId11"/>
  </p:sldLayoutIdLst>
  <p:hf hdr="0"/>
  <p:txStyles>
    <p:titleStyle>
      <a:lvl1pPr algn="l" rtl="0" fontAlgn="base">
        <a:spcBef>
          <a:spcPct val="0"/>
        </a:spcBef>
        <a:spcAft>
          <a:spcPct val="0"/>
        </a:spcAft>
        <a:defRPr sz="2800" kern="1200" cap="all">
          <a:solidFill>
            <a:schemeClr val="tx1"/>
          </a:solidFill>
          <a:latin typeface="+mj-lt"/>
          <a:ea typeface="+mj-ea"/>
          <a:cs typeface="+mj-cs"/>
        </a:defRPr>
      </a:lvl1pPr>
      <a:lvl2pPr algn="l" rtl="0" fontAlgn="base">
        <a:spcBef>
          <a:spcPct val="0"/>
        </a:spcBef>
        <a:spcAft>
          <a:spcPct val="0"/>
        </a:spcAft>
        <a:defRPr sz="2800">
          <a:solidFill>
            <a:schemeClr val="tx1"/>
          </a:solidFill>
          <a:latin typeface="Franklin Gothic Medium" pitchFamily="34" charset="0"/>
        </a:defRPr>
      </a:lvl2pPr>
      <a:lvl3pPr algn="l" rtl="0" fontAlgn="base">
        <a:spcBef>
          <a:spcPct val="0"/>
        </a:spcBef>
        <a:spcAft>
          <a:spcPct val="0"/>
        </a:spcAft>
        <a:defRPr sz="2800">
          <a:solidFill>
            <a:schemeClr val="tx1"/>
          </a:solidFill>
          <a:latin typeface="Franklin Gothic Medium" pitchFamily="34" charset="0"/>
        </a:defRPr>
      </a:lvl3pPr>
      <a:lvl4pPr algn="l" rtl="0" fontAlgn="base">
        <a:spcBef>
          <a:spcPct val="0"/>
        </a:spcBef>
        <a:spcAft>
          <a:spcPct val="0"/>
        </a:spcAft>
        <a:defRPr sz="2800">
          <a:solidFill>
            <a:schemeClr val="tx1"/>
          </a:solidFill>
          <a:latin typeface="Franklin Gothic Medium" pitchFamily="34" charset="0"/>
        </a:defRPr>
      </a:lvl4pPr>
      <a:lvl5pPr algn="l" rtl="0" fontAlgn="base">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fontAlgn="base">
        <a:spcBef>
          <a:spcPts val="800"/>
        </a:spcBef>
        <a:spcAft>
          <a:spcPct val="0"/>
        </a:spcAft>
        <a:buFont typeface="Arial" charset="0"/>
        <a:defRPr sz="1600" b="1" kern="1200">
          <a:solidFill>
            <a:schemeClr val="tx1"/>
          </a:solidFill>
          <a:latin typeface="+mn-lt"/>
          <a:ea typeface="+mn-ea"/>
          <a:cs typeface="+mn-cs"/>
        </a:defRPr>
      </a:lvl1pPr>
      <a:lvl2pPr marL="173038" indent="-173038"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buckmir@nsf.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LGBT-ADMIN@nsf.gov"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152400" y="152400"/>
            <a:ext cx="8991600" cy="2438400"/>
          </a:xfrm>
        </p:spPr>
        <p:txBody>
          <a:bodyPr/>
          <a:lstStyle/>
          <a:p>
            <a:pPr algn="ctr" fontAlgn="auto">
              <a:spcAft>
                <a:spcPts val="0"/>
              </a:spcAft>
              <a:defRPr/>
            </a:pPr>
            <a:r>
              <a:rPr lang="en-US" sz="5000" b="1" dirty="0"/>
              <a:t>A </a:t>
            </a:r>
            <a:r>
              <a:rPr lang="en-US" sz="5000" b="1" dirty="0" smtClean="0"/>
              <a:t>short primer on </a:t>
            </a:r>
            <a:r>
              <a:rPr lang="en-US" sz="5000" b="1" dirty="0" err="1" smtClean="0"/>
              <a:t>lgbt</a:t>
            </a:r>
            <a:r>
              <a:rPr lang="en-US" sz="5000" b="1" dirty="0" smtClean="0"/>
              <a:t> equality: How we </a:t>
            </a:r>
            <a:r>
              <a:rPr lang="en-US" sz="5000" b="1" dirty="0"/>
              <a:t>Got </a:t>
            </a:r>
            <a:r>
              <a:rPr lang="en-US" sz="5000" b="1" u="sng" dirty="0"/>
              <a:t>Here</a:t>
            </a:r>
            <a:r>
              <a:rPr lang="en-US" sz="5000" b="1" dirty="0"/>
              <a:t> From </a:t>
            </a:r>
            <a:r>
              <a:rPr lang="en-US" sz="5000" b="1" u="sng" dirty="0"/>
              <a:t>There</a:t>
            </a:r>
            <a:endParaRPr lang="en-US" sz="5000" u="sng" dirty="0"/>
          </a:p>
        </p:txBody>
      </p:sp>
      <p:sp>
        <p:nvSpPr>
          <p:cNvPr id="15362" name="Rectangle 3"/>
          <p:cNvSpPr>
            <a:spLocks noGrp="1" noChangeArrowheads="1"/>
          </p:cNvSpPr>
          <p:nvPr>
            <p:ph type="subTitle" idx="1"/>
          </p:nvPr>
        </p:nvSpPr>
        <p:spPr>
          <a:xfrm>
            <a:off x="0" y="4419600"/>
            <a:ext cx="9144000" cy="2438400"/>
          </a:xfrm>
        </p:spPr>
        <p:txBody>
          <a:bodyPr rtlCol="0">
            <a:normAutofit fontScale="70000" lnSpcReduction="20000"/>
          </a:bodyPr>
          <a:lstStyle/>
          <a:p>
            <a:pPr algn="ctr" fontAlgn="auto">
              <a:spcAft>
                <a:spcPts val="0"/>
              </a:spcAft>
              <a:buFont typeface="Wingdings" charset="0"/>
              <a:buNone/>
              <a:defRPr/>
            </a:pPr>
            <a:r>
              <a:rPr sz="6500" b="1"/>
              <a:t>Ron Buckmire</a:t>
            </a:r>
          </a:p>
          <a:p>
            <a:pPr algn="ctr" fontAlgn="auto">
              <a:spcAft>
                <a:spcPts val="0"/>
              </a:spcAft>
              <a:buFont typeface="Wingdings" charset="0"/>
              <a:buNone/>
              <a:defRPr/>
            </a:pPr>
            <a:r>
              <a:rPr sz="4000"/>
              <a:t>National Science Foundation</a:t>
            </a:r>
            <a:br>
              <a:rPr sz="4000"/>
            </a:br>
            <a:r>
              <a:rPr sz="4000">
                <a:hlinkClick r:id="rId3"/>
              </a:rPr>
              <a:t>rbuckmir</a:t>
            </a:r>
            <a:r>
              <a:rPr sz="4000">
                <a:hlinkClick r:id="rId3"/>
              </a:rPr>
              <a:t>@nsf.gov</a:t>
            </a:r>
            <a:r>
              <a:rPr sz="4000"/>
              <a:t> </a:t>
            </a:r>
            <a:endParaRPr sz="4000"/>
          </a:p>
          <a:p>
            <a:pPr algn="ctr" fontAlgn="auto">
              <a:spcAft>
                <a:spcPts val="0"/>
              </a:spcAft>
              <a:buFont typeface="Wingdings" charset="0"/>
              <a:buNone/>
              <a:defRPr/>
            </a:pPr>
            <a:endParaRPr sz="4000"/>
          </a:p>
          <a:p>
            <a:pPr algn="ctr" fontAlgn="auto">
              <a:spcAft>
                <a:spcPts val="0"/>
              </a:spcAft>
              <a:buFont typeface="Wingdings" charset="0"/>
              <a:buNone/>
              <a:defRPr/>
            </a:pPr>
            <a:r>
              <a:rPr sz="4000"/>
              <a:t>June 27, 2013</a:t>
            </a:r>
            <a:endParaRPr sz="4000"/>
          </a:p>
        </p:txBody>
      </p:sp>
      <p:sp>
        <p:nvSpPr>
          <p:cNvPr id="15363" name="Text Box 4"/>
          <p:cNvSpPr txBox="1">
            <a:spLocks noChangeArrowheads="1"/>
          </p:cNvSpPr>
          <p:nvPr/>
        </p:nvSpPr>
        <p:spPr bwMode="auto">
          <a:xfrm>
            <a:off x="3124200" y="1905000"/>
            <a:ext cx="1219200" cy="366713"/>
          </a:xfrm>
          <a:prstGeom prst="rect">
            <a:avLst/>
          </a:prstGeom>
          <a:noFill/>
          <a:ln w="9525">
            <a:noFill/>
            <a:miter lim="800000"/>
            <a:headEnd/>
            <a:tailEnd/>
          </a:ln>
        </p:spPr>
        <p:txBody>
          <a:bodyPr>
            <a:spAutoFit/>
          </a:bodyPr>
          <a:lstStyle/>
          <a:p>
            <a:pPr eaLnBrk="0" hangingPunct="0"/>
            <a:endParaRPr lang="en-US">
              <a:latin typeface="Verdana" pitchFamily="34" charset="0"/>
            </a:endParaRPr>
          </a:p>
        </p:txBody>
      </p:sp>
    </p:spTree>
  </p:cSld>
  <p:clrMapOvr>
    <a:masterClrMapping/>
  </p:clrMapOvr>
  <p:transition spd="slow" advTm="6230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p:cNvPicPr>
          <p:nvPr/>
        </p:nvPicPr>
        <p:blipFill>
          <a:blip r:embed="rId4"/>
          <a:srcRect/>
          <a:stretch>
            <a:fillRect/>
          </a:stretch>
        </p:blipFill>
        <p:spPr bwMode="auto">
          <a:xfrm>
            <a:off x="0" y="14288"/>
            <a:ext cx="9144000" cy="5000625"/>
          </a:xfrm>
          <a:prstGeom prst="rect">
            <a:avLst/>
          </a:prstGeom>
          <a:noFill/>
          <a:ln w="9525">
            <a:noFill/>
            <a:miter lim="800000"/>
            <a:headEnd/>
            <a:tailEnd/>
          </a:ln>
        </p:spPr>
      </p:pic>
      <p:sp>
        <p:nvSpPr>
          <p:cNvPr id="19460" name="Rectangle 2"/>
          <p:cNvSpPr>
            <a:spLocks noGrp="1" noChangeArrowheads="1"/>
          </p:cNvSpPr>
          <p:nvPr>
            <p:ph type="title"/>
          </p:nvPr>
        </p:nvSpPr>
        <p:spPr>
          <a:xfrm>
            <a:off x="76200" y="365125"/>
            <a:ext cx="8991600" cy="549275"/>
          </a:xfrm>
        </p:spPr>
        <p:txBody>
          <a:bodyPr/>
          <a:lstStyle/>
          <a:p>
            <a:pPr algn="ctr" fontAlgn="auto">
              <a:spcAft>
                <a:spcPts val="0"/>
              </a:spcAft>
              <a:defRPr/>
            </a:pPr>
            <a:r>
              <a:rPr lang="en-US" sz="3200" dirty="0" smtClean="0">
                <a:solidFill>
                  <a:srgbClr val="951B6E"/>
                </a:solidFill>
              </a:rPr>
              <a:t>1978</a:t>
            </a:r>
            <a:r>
              <a:rPr lang="en-US" sz="3200" dirty="0" smtClean="0"/>
              <a:t>: It wasn’t all disco and tight jeans</a:t>
            </a:r>
            <a:endParaRPr lang="en-US" sz="3200" dirty="0"/>
          </a:p>
        </p:txBody>
      </p:sp>
      <p:sp>
        <p:nvSpPr>
          <p:cNvPr id="19461" name="Rectangle 3"/>
          <p:cNvSpPr>
            <a:spLocks noGrp="1" noChangeArrowheads="1"/>
          </p:cNvSpPr>
          <p:nvPr>
            <p:ph idx="1"/>
          </p:nvPr>
        </p:nvSpPr>
        <p:spPr>
          <a:xfrm>
            <a:off x="533400" y="1100138"/>
            <a:ext cx="8382000" cy="3852862"/>
          </a:xfrm>
        </p:spPr>
        <p:txBody>
          <a:bodyPr rtlCol="0">
            <a:normAutofit lnSpcReduction="10000"/>
          </a:bodyPr>
          <a:lstStyle/>
          <a:p>
            <a:pPr marL="0" indent="0" fontAlgn="auto">
              <a:spcAft>
                <a:spcPts val="0"/>
              </a:spcAft>
              <a:buFont typeface="Arial" pitchFamily="34" charset="0"/>
              <a:buNone/>
              <a:defRPr/>
            </a:pPr>
            <a:r>
              <a:rPr lang="en-US" sz="4400" dirty="0" smtClean="0">
                <a:solidFill>
                  <a:srgbClr val="951B6E"/>
                </a:solidFill>
              </a:rPr>
              <a:t>November 4, 1978</a:t>
            </a:r>
            <a:r>
              <a:rPr lang="en-US" sz="4400" dirty="0" smtClean="0"/>
              <a:t>: </a:t>
            </a:r>
            <a:r>
              <a:rPr lang="en-US" sz="4400" b="0" dirty="0" smtClean="0"/>
              <a:t>The Briggs Initiative was  defeated 58%-42%. (It would have banned openly gay or lesbian people from being employed as teachers in California public schools.)</a:t>
            </a:r>
            <a:endParaRPr lang="en-US" sz="4400" dirty="0" smtClean="0"/>
          </a:p>
          <a:p>
            <a:pPr marL="571500" indent="-571500" fontAlgn="auto">
              <a:spcAft>
                <a:spcPts val="0"/>
              </a:spcAft>
              <a:buFont typeface="Arial"/>
              <a:buChar char="•"/>
              <a:defRPr/>
            </a:pPr>
            <a:endParaRPr lang="en-US" sz="2800" dirty="0" smtClean="0"/>
          </a:p>
          <a:p>
            <a:pPr marL="609600" indent="-609600" fontAlgn="auto">
              <a:spcAft>
                <a:spcPts val="0"/>
              </a:spcAft>
              <a:buFont typeface="Wingdings" charset="0"/>
              <a:buAutoNum type="arabicPeriod"/>
              <a:defRPr/>
            </a:pPr>
            <a:endParaRPr lang="en-US" dirty="0"/>
          </a:p>
          <a:p>
            <a:pPr marL="609600" indent="-609600" fontAlgn="auto">
              <a:spcAft>
                <a:spcPts val="0"/>
              </a:spcAft>
              <a:buFont typeface="Wingdings" charset="0"/>
              <a:buAutoNum type="arabicPeriod"/>
              <a:defRPr/>
            </a:pPr>
            <a:endParaRPr lang="en-US" dirty="0"/>
          </a:p>
        </p:txBody>
      </p:sp>
      <p:sp>
        <p:nvSpPr>
          <p:cNvPr id="32772"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9458"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32774"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841AB443-D122-443F-826D-912D72C89F07}" type="slidenum">
              <a:rPr lang="en-US" sz="1000">
                <a:solidFill>
                  <a:schemeClr val="tx1"/>
                </a:solidFill>
                <a:latin typeface="Arial" charset="0"/>
                <a:ea typeface="ＭＳ Ｐゴシック" pitchFamily="-60" charset="-128"/>
              </a:rPr>
              <a:pPr/>
              <a:t>10</a:t>
            </a:fld>
            <a:endParaRPr lang="en-US" sz="1000">
              <a:solidFill>
                <a:schemeClr val="tx1"/>
              </a:solidFill>
              <a:latin typeface="Arial" charset="0"/>
              <a:ea typeface="ＭＳ Ｐゴシック" pitchFamily="-60" charset="-128"/>
            </a:endParaRPr>
          </a:p>
        </p:txBody>
      </p:sp>
    </p:spTree>
    <p:custDataLst>
      <p:tags r:id="rId1"/>
    </p:custDataLst>
  </p:cSld>
  <p:clrMapOvr>
    <a:masterClrMapping/>
  </p:clrMapOvr>
  <p:transition spd="slow" advTm="7318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p:cNvPicPr>
          <p:nvPr/>
        </p:nvPicPr>
        <p:blipFill>
          <a:blip r:embed="rId4"/>
          <a:srcRect/>
          <a:stretch>
            <a:fillRect/>
          </a:stretch>
        </p:blipFill>
        <p:spPr bwMode="auto">
          <a:xfrm>
            <a:off x="0" y="14288"/>
            <a:ext cx="9144000" cy="5000625"/>
          </a:xfrm>
          <a:prstGeom prst="rect">
            <a:avLst/>
          </a:prstGeom>
          <a:noFill/>
          <a:ln w="9525">
            <a:noFill/>
            <a:miter lim="800000"/>
            <a:headEnd/>
            <a:tailEnd/>
          </a:ln>
        </p:spPr>
      </p:pic>
      <p:sp>
        <p:nvSpPr>
          <p:cNvPr id="19460" name="Rectangle 2"/>
          <p:cNvSpPr>
            <a:spLocks noGrp="1" noChangeArrowheads="1"/>
          </p:cNvSpPr>
          <p:nvPr>
            <p:ph type="title"/>
          </p:nvPr>
        </p:nvSpPr>
        <p:spPr>
          <a:xfrm>
            <a:off x="76200" y="365125"/>
            <a:ext cx="8991600" cy="549275"/>
          </a:xfrm>
        </p:spPr>
        <p:txBody>
          <a:bodyPr/>
          <a:lstStyle/>
          <a:p>
            <a:pPr algn="ctr" fontAlgn="auto">
              <a:spcAft>
                <a:spcPts val="0"/>
              </a:spcAft>
              <a:defRPr/>
            </a:pPr>
            <a:r>
              <a:rPr lang="en-US" sz="3200" dirty="0" smtClean="0">
                <a:solidFill>
                  <a:srgbClr val="951B6E"/>
                </a:solidFill>
              </a:rPr>
              <a:t>1978</a:t>
            </a:r>
            <a:r>
              <a:rPr lang="en-US" sz="3200" dirty="0" smtClean="0"/>
              <a:t>: It wasn’t all disco and tight jeans</a:t>
            </a:r>
            <a:endParaRPr lang="en-US" sz="3200" dirty="0"/>
          </a:p>
        </p:txBody>
      </p:sp>
      <p:sp>
        <p:nvSpPr>
          <p:cNvPr id="19461" name="Rectangle 3"/>
          <p:cNvSpPr>
            <a:spLocks noGrp="1" noChangeArrowheads="1"/>
          </p:cNvSpPr>
          <p:nvPr>
            <p:ph idx="1"/>
          </p:nvPr>
        </p:nvSpPr>
        <p:spPr>
          <a:xfrm>
            <a:off x="533400" y="1100138"/>
            <a:ext cx="8382000" cy="3852862"/>
          </a:xfrm>
        </p:spPr>
        <p:txBody>
          <a:bodyPr rtlCol="0">
            <a:normAutofit lnSpcReduction="10000"/>
          </a:bodyPr>
          <a:lstStyle/>
          <a:p>
            <a:pPr marL="0" indent="0" fontAlgn="auto">
              <a:spcAft>
                <a:spcPts val="0"/>
              </a:spcAft>
              <a:buFont typeface="Arial" pitchFamily="34" charset="0"/>
              <a:buNone/>
              <a:defRPr/>
            </a:pPr>
            <a:r>
              <a:rPr lang="en-US" sz="4400" dirty="0" smtClean="0">
                <a:solidFill>
                  <a:srgbClr val="951B6E"/>
                </a:solidFill>
              </a:rPr>
              <a:t>November 22, 1978</a:t>
            </a:r>
            <a:r>
              <a:rPr lang="en-US" sz="4400" dirty="0" smtClean="0"/>
              <a:t>: </a:t>
            </a:r>
            <a:r>
              <a:rPr lang="en-US" sz="4400" b="0" dirty="0" smtClean="0"/>
              <a:t>Openly gay supervisor Harvey Milk was assassinated in San Francisco. His birthday (May 22) is now a Day of Special Significance for public schools in California.</a:t>
            </a:r>
            <a:endParaRPr lang="en-US" sz="4400" dirty="0" smtClean="0"/>
          </a:p>
          <a:p>
            <a:pPr marL="571500" indent="-571500" fontAlgn="auto">
              <a:spcAft>
                <a:spcPts val="0"/>
              </a:spcAft>
              <a:buFont typeface="Arial"/>
              <a:buChar char="•"/>
              <a:defRPr/>
            </a:pPr>
            <a:endParaRPr lang="en-US" sz="2800" dirty="0" smtClean="0"/>
          </a:p>
          <a:p>
            <a:pPr marL="609600" indent="-609600" fontAlgn="auto">
              <a:spcAft>
                <a:spcPts val="0"/>
              </a:spcAft>
              <a:buFont typeface="Wingdings" charset="0"/>
              <a:buAutoNum type="arabicPeriod"/>
              <a:defRPr/>
            </a:pPr>
            <a:endParaRPr lang="en-US" dirty="0"/>
          </a:p>
          <a:p>
            <a:pPr marL="609600" indent="-609600" fontAlgn="auto">
              <a:spcAft>
                <a:spcPts val="0"/>
              </a:spcAft>
              <a:buFont typeface="Wingdings" charset="0"/>
              <a:buAutoNum type="arabicPeriod"/>
              <a:defRPr/>
            </a:pPr>
            <a:endParaRPr lang="en-US" dirty="0"/>
          </a:p>
        </p:txBody>
      </p:sp>
      <p:sp>
        <p:nvSpPr>
          <p:cNvPr id="34820"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9458"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34822"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541F3E0C-3E36-401C-814E-96BB30CBE080}" type="slidenum">
              <a:rPr lang="en-US" sz="1000">
                <a:solidFill>
                  <a:schemeClr val="tx1"/>
                </a:solidFill>
                <a:latin typeface="Arial" charset="0"/>
                <a:ea typeface="ＭＳ Ｐゴシック" pitchFamily="-60" charset="-128"/>
              </a:rPr>
              <a:pPr/>
              <a:t>11</a:t>
            </a:fld>
            <a:endParaRPr lang="en-US" sz="1000">
              <a:solidFill>
                <a:schemeClr val="tx1"/>
              </a:solidFill>
              <a:latin typeface="Arial" charset="0"/>
              <a:ea typeface="ＭＳ Ｐゴシック" pitchFamily="-60" charset="-128"/>
            </a:endParaRPr>
          </a:p>
        </p:txBody>
      </p:sp>
    </p:spTree>
    <p:custDataLst>
      <p:tags r:id="rId1"/>
    </p:custDataLst>
  </p:cSld>
  <p:clrMapOvr>
    <a:masterClrMapping/>
  </p:clrMapOvr>
  <p:transition spd="slow" advTm="10218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381000" y="365125"/>
            <a:ext cx="8763000" cy="549275"/>
          </a:xfrm>
        </p:spPr>
        <p:txBody>
          <a:bodyPr/>
          <a:lstStyle/>
          <a:p>
            <a:pPr algn="ctr" fontAlgn="auto">
              <a:spcAft>
                <a:spcPts val="0"/>
              </a:spcAft>
              <a:defRPr/>
            </a:pPr>
            <a:r>
              <a:rPr lang="en-US" sz="4400" dirty="0" smtClean="0"/>
              <a:t>Biography</a:t>
            </a:r>
            <a:endParaRPr lang="en-US" sz="4400" dirty="0"/>
          </a:p>
        </p:txBody>
      </p:sp>
      <p:sp>
        <p:nvSpPr>
          <p:cNvPr id="19461" name="Rectangle 3"/>
          <p:cNvSpPr>
            <a:spLocks noGrp="1" noChangeArrowheads="1"/>
          </p:cNvSpPr>
          <p:nvPr>
            <p:ph idx="1"/>
          </p:nvPr>
        </p:nvSpPr>
        <p:spPr>
          <a:xfrm>
            <a:off x="431800" y="1100138"/>
            <a:ext cx="8712200" cy="3830637"/>
          </a:xfrm>
        </p:spPr>
        <p:txBody>
          <a:bodyPr rtlCol="0">
            <a:normAutofit fontScale="85000" lnSpcReduction="10000"/>
          </a:bodyPr>
          <a:lstStyle/>
          <a:p>
            <a:pPr marL="0" indent="0" fontAlgn="auto">
              <a:spcAft>
                <a:spcPts val="0"/>
              </a:spcAft>
              <a:buFont typeface="Arial" pitchFamily="34" charset="0"/>
              <a:buNone/>
              <a:defRPr/>
            </a:pPr>
            <a:r>
              <a:rPr lang="en-US" sz="3500" dirty="0"/>
              <a:t>Born</a:t>
            </a:r>
            <a:endParaRPr lang="en-US" sz="3500" b="0" dirty="0"/>
          </a:p>
          <a:p>
            <a:pPr marL="457200" indent="-457200" fontAlgn="auto">
              <a:spcAft>
                <a:spcPts val="0"/>
              </a:spcAft>
              <a:buFont typeface="Arial"/>
              <a:buChar char="•"/>
              <a:defRPr/>
            </a:pPr>
            <a:r>
              <a:rPr lang="en-US" sz="3500" b="0" dirty="0"/>
              <a:t>Grenville, Grenada (May 21, 1968)</a:t>
            </a:r>
          </a:p>
          <a:p>
            <a:pPr marL="0" indent="0" fontAlgn="auto">
              <a:spcAft>
                <a:spcPts val="0"/>
              </a:spcAft>
              <a:buFont typeface="Arial" pitchFamily="34" charset="0"/>
              <a:buNone/>
              <a:defRPr/>
            </a:pPr>
            <a:r>
              <a:rPr lang="en-US" sz="3300" dirty="0" smtClean="0"/>
              <a:t>Lived</a:t>
            </a:r>
          </a:p>
          <a:p>
            <a:pPr marL="320040" lvl="1" indent="-320040" fontAlgn="auto">
              <a:lnSpc>
                <a:spcPct val="110000"/>
              </a:lnSpc>
              <a:spcBef>
                <a:spcPts val="0"/>
              </a:spcBef>
              <a:spcAft>
                <a:spcPts val="0"/>
              </a:spcAft>
              <a:buClrTx/>
              <a:buFont typeface="Arial"/>
              <a:buChar char="•"/>
              <a:defRPr/>
            </a:pPr>
            <a:r>
              <a:rPr lang="en-US" sz="3500" dirty="0" smtClean="0"/>
              <a:t>Massachusetts, Illinois and California (1970-1978)</a:t>
            </a:r>
          </a:p>
          <a:p>
            <a:pPr marL="320040" lvl="1" indent="-320040" fontAlgn="auto">
              <a:lnSpc>
                <a:spcPct val="110000"/>
              </a:lnSpc>
              <a:spcBef>
                <a:spcPts val="0"/>
              </a:spcBef>
              <a:spcAft>
                <a:spcPts val="0"/>
              </a:spcAft>
              <a:buClrTx/>
              <a:buFont typeface="Arial"/>
              <a:buChar char="•"/>
              <a:defRPr/>
            </a:pPr>
            <a:r>
              <a:rPr lang="en-US" sz="3500" b="1" i="1" dirty="0" smtClean="0">
                <a:solidFill>
                  <a:srgbClr val="297FD5"/>
                </a:solidFill>
              </a:rPr>
              <a:t>Christ Church, Barbados (1978-1986)</a:t>
            </a:r>
          </a:p>
          <a:p>
            <a:pPr marL="320040" lvl="1" indent="-320040" fontAlgn="auto">
              <a:lnSpc>
                <a:spcPct val="110000"/>
              </a:lnSpc>
              <a:spcBef>
                <a:spcPts val="0"/>
              </a:spcBef>
              <a:spcAft>
                <a:spcPts val="0"/>
              </a:spcAft>
              <a:buClrTx/>
              <a:buFont typeface="Arial"/>
              <a:buChar char="•"/>
              <a:defRPr/>
            </a:pPr>
            <a:r>
              <a:rPr lang="en-US" sz="3500" dirty="0" smtClean="0"/>
              <a:t>Troy, NY (1986-1994)</a:t>
            </a:r>
          </a:p>
          <a:p>
            <a:pPr marL="320040" lvl="1" indent="-320040" fontAlgn="auto">
              <a:lnSpc>
                <a:spcPct val="110000"/>
              </a:lnSpc>
              <a:spcBef>
                <a:spcPts val="0"/>
              </a:spcBef>
              <a:spcAft>
                <a:spcPts val="0"/>
              </a:spcAft>
              <a:buClrTx/>
              <a:buFont typeface="Arial"/>
              <a:buChar char="•"/>
              <a:defRPr/>
            </a:pPr>
            <a:r>
              <a:rPr lang="en-US" sz="3500" dirty="0" smtClean="0"/>
              <a:t>Los Angeles, CA (1994-2011)</a:t>
            </a:r>
          </a:p>
          <a:p>
            <a:pPr marL="320040" lvl="1" indent="-320040" fontAlgn="auto">
              <a:lnSpc>
                <a:spcPct val="110000"/>
              </a:lnSpc>
              <a:spcBef>
                <a:spcPts val="0"/>
              </a:spcBef>
              <a:spcAft>
                <a:spcPts val="0"/>
              </a:spcAft>
              <a:buClrTx/>
              <a:buFont typeface="Arial"/>
              <a:buChar char="•"/>
              <a:defRPr/>
            </a:pPr>
            <a:r>
              <a:rPr lang="en-US" sz="3500" dirty="0" smtClean="0"/>
              <a:t>Arlington, VA (2011-2013)</a:t>
            </a:r>
          </a:p>
          <a:p>
            <a:pPr marL="609600" indent="-609600" fontAlgn="auto">
              <a:spcAft>
                <a:spcPts val="0"/>
              </a:spcAft>
              <a:buFont typeface="Wingdings" charset="0"/>
              <a:buAutoNum type="arabicPeriod"/>
              <a:defRPr/>
            </a:pPr>
            <a:endParaRPr lang="en-US" dirty="0"/>
          </a:p>
          <a:p>
            <a:pPr marL="609600" indent="-609600" fontAlgn="auto">
              <a:spcAft>
                <a:spcPts val="0"/>
              </a:spcAft>
              <a:buFont typeface="Wingdings" charset="0"/>
              <a:buAutoNum type="arabicPeriod"/>
              <a:defRPr/>
            </a:pPr>
            <a:endParaRPr lang="en-US" dirty="0"/>
          </a:p>
        </p:txBody>
      </p:sp>
      <p:sp>
        <p:nvSpPr>
          <p:cNvPr id="36867"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9458"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36869"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BFB43CC9-4A3B-4CAE-B03F-61ED6EEB41F1}" type="slidenum">
              <a:rPr lang="en-US" sz="1000">
                <a:solidFill>
                  <a:schemeClr val="tx1"/>
                </a:solidFill>
                <a:latin typeface="Arial" charset="0"/>
                <a:ea typeface="ＭＳ Ｐゴシック" pitchFamily="-60" charset="-128"/>
              </a:rPr>
              <a:pPr/>
              <a:t>12</a:t>
            </a:fld>
            <a:endParaRPr lang="en-US" sz="1000">
              <a:solidFill>
                <a:schemeClr val="tx1"/>
              </a:solidFill>
              <a:latin typeface="Arial" charset="0"/>
              <a:ea typeface="ＭＳ Ｐゴシック" pitchFamily="-60" charset="-128"/>
            </a:endParaRPr>
          </a:p>
        </p:txBody>
      </p:sp>
    </p:spTree>
    <p:custDataLst>
      <p:tags r:id="rId1"/>
    </p:custDataLst>
  </p:cSld>
  <p:clrMapOvr>
    <a:masterClrMapping/>
  </p:clrMapOvr>
  <p:transition spd="slow" advTm="942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9461">
                                            <p:txEl>
                                              <p:pRg st="4" end="4"/>
                                            </p:txEl>
                                          </p:spTgt>
                                        </p:tgtEl>
                                      </p:cBhvr>
                                    </p:animEffect>
                                    <p:animScale>
                                      <p:cBhvr>
                                        <p:cTn id="7" dur="250" autoRev="1" fill="hold"/>
                                        <p:tgtEl>
                                          <p:spTgt spid="19461">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p:cNvPicPr>
          <p:nvPr/>
        </p:nvPicPr>
        <p:blipFill>
          <a:blip r:embed="rId4"/>
          <a:srcRect/>
          <a:stretch>
            <a:fillRect/>
          </a:stretch>
        </p:blipFill>
        <p:spPr bwMode="auto">
          <a:xfrm>
            <a:off x="1905000" y="0"/>
            <a:ext cx="5105400" cy="5105400"/>
          </a:xfrm>
          <a:prstGeom prst="rect">
            <a:avLst/>
          </a:prstGeom>
          <a:noFill/>
          <a:ln w="9525">
            <a:noFill/>
            <a:miter lim="800000"/>
            <a:headEnd/>
            <a:tailEnd/>
          </a:ln>
        </p:spPr>
      </p:pic>
      <p:sp>
        <p:nvSpPr>
          <p:cNvPr id="19460" name="Rectangle 2"/>
          <p:cNvSpPr>
            <a:spLocks noGrp="1" noChangeArrowheads="1"/>
          </p:cNvSpPr>
          <p:nvPr>
            <p:ph type="title"/>
          </p:nvPr>
        </p:nvSpPr>
        <p:spPr>
          <a:xfrm>
            <a:off x="76200" y="365125"/>
            <a:ext cx="9067800" cy="549275"/>
          </a:xfrm>
        </p:spPr>
        <p:txBody>
          <a:bodyPr/>
          <a:lstStyle/>
          <a:p>
            <a:pPr algn="ctr" fontAlgn="auto">
              <a:spcAft>
                <a:spcPts val="0"/>
              </a:spcAft>
              <a:defRPr/>
            </a:pPr>
            <a:r>
              <a:rPr lang="en-US" sz="4000" dirty="0" smtClean="0">
                <a:solidFill>
                  <a:srgbClr val="951B6E"/>
                </a:solidFill>
              </a:rPr>
              <a:t>1986</a:t>
            </a:r>
            <a:r>
              <a:rPr lang="en-US" sz="4000" dirty="0" smtClean="0"/>
              <a:t>: Don’t FRIGHTEN the horses</a:t>
            </a:r>
            <a:endParaRPr lang="en-US" sz="4000" dirty="0"/>
          </a:p>
        </p:txBody>
      </p:sp>
      <p:sp>
        <p:nvSpPr>
          <p:cNvPr id="19461" name="Rectangle 3"/>
          <p:cNvSpPr>
            <a:spLocks noGrp="1" noChangeArrowheads="1"/>
          </p:cNvSpPr>
          <p:nvPr>
            <p:ph idx="1"/>
          </p:nvPr>
        </p:nvSpPr>
        <p:spPr>
          <a:xfrm>
            <a:off x="377825" y="1100138"/>
            <a:ext cx="8537575" cy="3911600"/>
          </a:xfrm>
        </p:spPr>
        <p:txBody>
          <a:bodyPr rtlCol="0">
            <a:normAutofit fontScale="85000" lnSpcReduction="10000"/>
          </a:bodyPr>
          <a:lstStyle/>
          <a:p>
            <a:pPr marL="0" indent="0" fontAlgn="auto">
              <a:spcAft>
                <a:spcPts val="0"/>
              </a:spcAft>
              <a:buFont typeface="Arial" pitchFamily="34" charset="0"/>
              <a:buNone/>
              <a:defRPr/>
            </a:pPr>
            <a:r>
              <a:rPr lang="en-US" sz="5200" dirty="0" smtClean="0">
                <a:solidFill>
                  <a:srgbClr val="951B6E"/>
                </a:solidFill>
              </a:rPr>
              <a:t>June 30, 1986</a:t>
            </a:r>
            <a:r>
              <a:rPr lang="en-US" sz="5200" dirty="0" smtClean="0"/>
              <a:t>: </a:t>
            </a:r>
            <a:r>
              <a:rPr lang="en-US" sz="5200" b="0" dirty="0" smtClean="0"/>
              <a:t>United States Supreme Court upholds Georgia’s anti-sodomy law 5 to 4, ruling that “there is no constitutional right to homosexual sodomy” in </a:t>
            </a:r>
            <a:r>
              <a:rPr lang="en-US" sz="5200" b="0" i="1" dirty="0" smtClean="0"/>
              <a:t>Bowers v. Hardwick</a:t>
            </a:r>
            <a:r>
              <a:rPr lang="en-US" sz="4400" b="0" dirty="0"/>
              <a:t>.</a:t>
            </a:r>
            <a:r>
              <a:rPr lang="en-US" sz="4400" b="0" dirty="0" smtClean="0"/>
              <a:t> </a:t>
            </a:r>
            <a:endParaRPr lang="en-US" sz="4400" dirty="0"/>
          </a:p>
        </p:txBody>
      </p:sp>
      <p:sp>
        <p:nvSpPr>
          <p:cNvPr id="38916"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9458"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38918"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D8BA3D2A-E112-46DC-BA33-5B68FBE5D2E5}" type="slidenum">
              <a:rPr lang="en-US" sz="1000">
                <a:solidFill>
                  <a:schemeClr val="tx1"/>
                </a:solidFill>
                <a:latin typeface="Arial" charset="0"/>
                <a:ea typeface="ＭＳ Ｐゴシック" pitchFamily="-60" charset="-128"/>
              </a:rPr>
              <a:pPr/>
              <a:t>13</a:t>
            </a:fld>
            <a:endParaRPr lang="en-US" sz="1000">
              <a:solidFill>
                <a:schemeClr val="tx1"/>
              </a:solidFill>
              <a:latin typeface="Arial" charset="0"/>
              <a:ea typeface="ＭＳ Ｐゴシック" pitchFamily="-60" charset="-128"/>
            </a:endParaRPr>
          </a:p>
        </p:txBody>
      </p:sp>
    </p:spTree>
    <p:custDataLst>
      <p:tags r:id="rId1"/>
    </p:custDataLst>
  </p:cSld>
  <p:clrMapOvr>
    <a:masterClrMapping/>
  </p:clrMapOvr>
  <p:transition spd="slow" advTm="9769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 calcmode="lin" valueType="num">
                                      <p:cBhvr additive="base">
                                        <p:cTn id="7" dur="500" fill="hold"/>
                                        <p:tgtEl>
                                          <p:spTgt spid="1946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6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381000" y="365125"/>
            <a:ext cx="8763000" cy="549275"/>
          </a:xfrm>
        </p:spPr>
        <p:txBody>
          <a:bodyPr/>
          <a:lstStyle/>
          <a:p>
            <a:pPr algn="ctr" fontAlgn="auto">
              <a:spcAft>
                <a:spcPts val="0"/>
              </a:spcAft>
              <a:defRPr/>
            </a:pPr>
            <a:r>
              <a:rPr lang="en-US" sz="4400" dirty="0" smtClean="0"/>
              <a:t>Biography</a:t>
            </a:r>
            <a:endParaRPr lang="en-US" sz="4400" dirty="0"/>
          </a:p>
        </p:txBody>
      </p:sp>
      <p:sp>
        <p:nvSpPr>
          <p:cNvPr id="19461" name="Rectangle 3"/>
          <p:cNvSpPr>
            <a:spLocks noGrp="1" noChangeArrowheads="1"/>
          </p:cNvSpPr>
          <p:nvPr>
            <p:ph idx="1"/>
          </p:nvPr>
        </p:nvSpPr>
        <p:spPr>
          <a:xfrm>
            <a:off x="431800" y="1100138"/>
            <a:ext cx="8712200" cy="3830637"/>
          </a:xfrm>
        </p:spPr>
        <p:txBody>
          <a:bodyPr rtlCol="0">
            <a:normAutofit fontScale="85000" lnSpcReduction="10000"/>
          </a:bodyPr>
          <a:lstStyle/>
          <a:p>
            <a:pPr marL="0" indent="0" fontAlgn="auto">
              <a:spcAft>
                <a:spcPts val="0"/>
              </a:spcAft>
              <a:buFont typeface="Arial" pitchFamily="34" charset="0"/>
              <a:buNone/>
              <a:defRPr/>
            </a:pPr>
            <a:r>
              <a:rPr lang="en-US" sz="3500" dirty="0"/>
              <a:t>Born</a:t>
            </a:r>
            <a:endParaRPr lang="en-US" sz="3500" b="0" dirty="0"/>
          </a:p>
          <a:p>
            <a:pPr marL="457200" indent="-457200" fontAlgn="auto">
              <a:spcAft>
                <a:spcPts val="0"/>
              </a:spcAft>
              <a:buFont typeface="Arial"/>
              <a:buChar char="•"/>
              <a:defRPr/>
            </a:pPr>
            <a:r>
              <a:rPr lang="en-US" sz="3500" b="0" dirty="0"/>
              <a:t>Grenville, Grenada (May 21, 1968)</a:t>
            </a:r>
          </a:p>
          <a:p>
            <a:pPr marL="0" indent="0" fontAlgn="auto">
              <a:spcAft>
                <a:spcPts val="0"/>
              </a:spcAft>
              <a:buFont typeface="Arial" pitchFamily="34" charset="0"/>
              <a:buNone/>
              <a:defRPr/>
            </a:pPr>
            <a:r>
              <a:rPr lang="en-US" sz="3300" dirty="0"/>
              <a:t>Lived</a:t>
            </a:r>
          </a:p>
          <a:p>
            <a:pPr marL="320040" lvl="1" indent="-320040" fontAlgn="auto">
              <a:lnSpc>
                <a:spcPct val="110000"/>
              </a:lnSpc>
              <a:spcBef>
                <a:spcPts val="0"/>
              </a:spcBef>
              <a:spcAft>
                <a:spcPts val="0"/>
              </a:spcAft>
              <a:buClrTx/>
              <a:buFont typeface="Arial"/>
              <a:buChar char="•"/>
              <a:defRPr/>
            </a:pPr>
            <a:r>
              <a:rPr lang="en-US" sz="3500" dirty="0"/>
              <a:t>Massachusetts, Illinois and California (1970-1978)</a:t>
            </a:r>
          </a:p>
          <a:p>
            <a:pPr marL="320040" lvl="1" indent="-320040" fontAlgn="auto">
              <a:lnSpc>
                <a:spcPct val="110000"/>
              </a:lnSpc>
              <a:spcBef>
                <a:spcPts val="0"/>
              </a:spcBef>
              <a:spcAft>
                <a:spcPts val="0"/>
              </a:spcAft>
              <a:buClrTx/>
              <a:buFont typeface="Arial"/>
              <a:buChar char="•"/>
              <a:defRPr/>
            </a:pPr>
            <a:r>
              <a:rPr lang="en-US" sz="3500" dirty="0"/>
              <a:t>Christ Church, Barbados (1978-1986)</a:t>
            </a:r>
          </a:p>
          <a:p>
            <a:pPr marL="320040" lvl="1" indent="-320040" fontAlgn="auto">
              <a:lnSpc>
                <a:spcPct val="110000"/>
              </a:lnSpc>
              <a:spcBef>
                <a:spcPts val="0"/>
              </a:spcBef>
              <a:spcAft>
                <a:spcPts val="0"/>
              </a:spcAft>
              <a:buClrTx/>
              <a:buFont typeface="Arial"/>
              <a:buChar char="•"/>
              <a:defRPr/>
            </a:pPr>
            <a:r>
              <a:rPr lang="en-US" sz="3500" b="1" i="1" dirty="0">
                <a:solidFill>
                  <a:schemeClr val="accent2"/>
                </a:solidFill>
              </a:rPr>
              <a:t>Troy, NY (1986-1994)</a:t>
            </a:r>
          </a:p>
          <a:p>
            <a:pPr marL="320040" lvl="1" indent="-320040" fontAlgn="auto">
              <a:lnSpc>
                <a:spcPct val="110000"/>
              </a:lnSpc>
              <a:spcBef>
                <a:spcPts val="0"/>
              </a:spcBef>
              <a:spcAft>
                <a:spcPts val="0"/>
              </a:spcAft>
              <a:buClrTx/>
              <a:buFont typeface="Arial"/>
              <a:buChar char="•"/>
              <a:defRPr/>
            </a:pPr>
            <a:r>
              <a:rPr lang="en-US" sz="3500" dirty="0"/>
              <a:t>Los Angeles, CA (1994-2011)</a:t>
            </a:r>
          </a:p>
          <a:p>
            <a:pPr marL="320040" lvl="1" indent="-320040" fontAlgn="auto">
              <a:lnSpc>
                <a:spcPct val="110000"/>
              </a:lnSpc>
              <a:spcBef>
                <a:spcPts val="0"/>
              </a:spcBef>
              <a:spcAft>
                <a:spcPts val="0"/>
              </a:spcAft>
              <a:buClrTx/>
              <a:buFont typeface="Arial"/>
              <a:buChar char="•"/>
              <a:defRPr/>
            </a:pPr>
            <a:r>
              <a:rPr lang="en-US" sz="3500" dirty="0"/>
              <a:t>Arlington, VA (2011-2013)</a:t>
            </a:r>
          </a:p>
          <a:p>
            <a:pPr marL="609600" indent="-609600" fontAlgn="auto">
              <a:spcAft>
                <a:spcPts val="0"/>
              </a:spcAft>
              <a:buFont typeface="Wingdings" charset="0"/>
              <a:buAutoNum type="arabicPeriod"/>
              <a:defRPr/>
            </a:pPr>
            <a:endParaRPr lang="en-US" dirty="0"/>
          </a:p>
          <a:p>
            <a:pPr marL="609600" indent="-609600" fontAlgn="auto">
              <a:spcAft>
                <a:spcPts val="0"/>
              </a:spcAft>
              <a:buFont typeface="Wingdings" charset="0"/>
              <a:buAutoNum type="arabicPeriod"/>
              <a:defRPr/>
            </a:pPr>
            <a:endParaRPr lang="en-US" dirty="0"/>
          </a:p>
        </p:txBody>
      </p:sp>
      <p:sp>
        <p:nvSpPr>
          <p:cNvPr id="40963"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9458"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40965"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B3223C2A-9232-48A6-85D8-70DA7E0E22BC}" type="slidenum">
              <a:rPr lang="en-US" sz="1000">
                <a:solidFill>
                  <a:schemeClr val="tx1"/>
                </a:solidFill>
                <a:latin typeface="Arial" charset="0"/>
                <a:ea typeface="ＭＳ Ｐゴシック" pitchFamily="-60" charset="-128"/>
              </a:rPr>
              <a:pPr/>
              <a:t>14</a:t>
            </a:fld>
            <a:endParaRPr lang="en-US" sz="1000">
              <a:solidFill>
                <a:schemeClr val="tx1"/>
              </a:solidFill>
              <a:latin typeface="Arial" charset="0"/>
              <a:ea typeface="ＭＳ Ｐゴシック" pitchFamily="-6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9461">
                                            <p:txEl>
                                              <p:pRg st="5" end="5"/>
                                            </p:txEl>
                                          </p:spTgt>
                                        </p:tgtEl>
                                      </p:cBhvr>
                                    </p:animEffect>
                                    <p:animScale>
                                      <p:cBhvr>
                                        <p:cTn id="7" dur="250" autoRev="1" fill="hold"/>
                                        <p:tgtEl>
                                          <p:spTgt spid="19461">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p:cNvPicPr>
          <p:nvPr/>
        </p:nvPicPr>
        <p:blipFill>
          <a:blip r:embed="rId3"/>
          <a:srcRect/>
          <a:stretch>
            <a:fillRect/>
          </a:stretch>
        </p:blipFill>
        <p:spPr bwMode="auto">
          <a:xfrm>
            <a:off x="0" y="1693863"/>
            <a:ext cx="9144000" cy="1735137"/>
          </a:xfrm>
          <a:prstGeom prst="rect">
            <a:avLst/>
          </a:prstGeom>
          <a:noFill/>
          <a:ln w="9525">
            <a:noFill/>
            <a:miter lim="800000"/>
            <a:headEnd/>
            <a:tailEnd/>
          </a:ln>
        </p:spPr>
      </p:pic>
      <p:sp>
        <p:nvSpPr>
          <p:cNvPr id="19460" name="Rectangle 2"/>
          <p:cNvSpPr>
            <a:spLocks noGrp="1" noChangeArrowheads="1"/>
          </p:cNvSpPr>
          <p:nvPr>
            <p:ph type="title"/>
          </p:nvPr>
        </p:nvSpPr>
        <p:spPr>
          <a:xfrm>
            <a:off x="76200" y="365125"/>
            <a:ext cx="8839200" cy="549275"/>
          </a:xfrm>
        </p:spPr>
        <p:txBody>
          <a:bodyPr/>
          <a:lstStyle/>
          <a:p>
            <a:pPr algn="ctr" fontAlgn="auto">
              <a:spcAft>
                <a:spcPts val="0"/>
              </a:spcAft>
              <a:defRPr/>
            </a:pPr>
            <a:r>
              <a:rPr lang="en-US" sz="3200" dirty="0" smtClean="0"/>
              <a:t>Biography: </a:t>
            </a:r>
            <a:r>
              <a:rPr lang="en-US" sz="3200" dirty="0" smtClean="0">
                <a:solidFill>
                  <a:schemeClr val="accent2"/>
                </a:solidFill>
              </a:rPr>
              <a:t>What did you do in college?</a:t>
            </a:r>
            <a:endParaRPr lang="en-US" sz="3200" dirty="0">
              <a:solidFill>
                <a:schemeClr val="accent2"/>
              </a:solidFill>
            </a:endParaRPr>
          </a:p>
        </p:txBody>
      </p:sp>
      <p:sp>
        <p:nvSpPr>
          <p:cNvPr id="8" name="Rectangle 3"/>
          <p:cNvSpPr>
            <a:spLocks noGrp="1" noChangeArrowheads="1"/>
          </p:cNvSpPr>
          <p:nvPr>
            <p:ph idx="1"/>
          </p:nvPr>
        </p:nvSpPr>
        <p:spPr>
          <a:xfrm>
            <a:off x="152400" y="985838"/>
            <a:ext cx="8991600" cy="4052887"/>
          </a:xfrm>
        </p:spPr>
        <p:txBody>
          <a:bodyPr rtlCol="0">
            <a:normAutofit fontScale="25000" lnSpcReduction="20000"/>
          </a:bodyPr>
          <a:lstStyle/>
          <a:p>
            <a:pPr marL="210312" indent="-210312" fontAlgn="auto">
              <a:lnSpc>
                <a:spcPct val="120000"/>
              </a:lnSpc>
              <a:spcBef>
                <a:spcPts val="0"/>
              </a:spcBef>
              <a:spcAft>
                <a:spcPts val="0"/>
              </a:spcAft>
              <a:buFont typeface="Arial"/>
              <a:buChar char="•"/>
              <a:defRPr/>
            </a:pPr>
            <a:r>
              <a:rPr lang="en-US" sz="12800" dirty="0" smtClean="0"/>
              <a:t>Attended Rensselaer Polytechnic Institute (B.Sc. 1989, M.Sc. 1992, Ph.D. 1994)</a:t>
            </a:r>
          </a:p>
          <a:p>
            <a:pPr marL="210312" indent="-210312" fontAlgn="auto">
              <a:lnSpc>
                <a:spcPct val="120000"/>
              </a:lnSpc>
              <a:spcBef>
                <a:spcPts val="0"/>
              </a:spcBef>
              <a:spcAft>
                <a:spcPts val="0"/>
              </a:spcAft>
              <a:buFont typeface="Arial"/>
              <a:buChar char="•"/>
              <a:defRPr/>
            </a:pPr>
            <a:r>
              <a:rPr lang="en-US" sz="12800" dirty="0" smtClean="0"/>
              <a:t>Entered as a Physics major, switched to Applied Mathematics next semester</a:t>
            </a:r>
          </a:p>
          <a:p>
            <a:pPr marL="210312" indent="-210312" fontAlgn="auto">
              <a:lnSpc>
                <a:spcPct val="120000"/>
              </a:lnSpc>
              <a:spcBef>
                <a:spcPts val="0"/>
              </a:spcBef>
              <a:spcAft>
                <a:spcPts val="0"/>
              </a:spcAft>
              <a:buFont typeface="Arial"/>
              <a:buChar char="•"/>
              <a:defRPr/>
            </a:pPr>
            <a:r>
              <a:rPr lang="en-US" sz="12800" dirty="0" smtClean="0"/>
              <a:t>Participated in summer undergraduate research, had same advisor for grad school 2 years later</a:t>
            </a:r>
            <a:endParaRPr lang="en-US" sz="12800" dirty="0"/>
          </a:p>
          <a:p>
            <a:pPr marL="210312" indent="-210312" fontAlgn="auto">
              <a:lnSpc>
                <a:spcPct val="120000"/>
              </a:lnSpc>
              <a:spcBef>
                <a:spcPts val="0"/>
              </a:spcBef>
              <a:spcAft>
                <a:spcPts val="0"/>
              </a:spcAft>
              <a:buFont typeface="Arial"/>
              <a:buChar char="•"/>
              <a:defRPr/>
            </a:pPr>
            <a:r>
              <a:rPr lang="en-US" sz="12800" dirty="0" smtClean="0"/>
              <a:t>Ph.D</a:t>
            </a:r>
            <a:r>
              <a:rPr lang="en-US" sz="12800" dirty="0"/>
              <a:t>.</a:t>
            </a:r>
            <a:r>
              <a:rPr lang="en-US" sz="12800" dirty="0" smtClean="0"/>
              <a:t> thesis in computational aerodynamics (</a:t>
            </a:r>
            <a:r>
              <a:rPr lang="en-US" sz="12800" dirty="0"/>
              <a:t>“The Design of Shock-Free Transonic Slender Bodies”</a:t>
            </a:r>
            <a:r>
              <a:rPr lang="en-US" sz="12800" dirty="0" smtClean="0"/>
              <a:t>)</a:t>
            </a:r>
            <a:endParaRPr lang="en-US" sz="12800" dirty="0"/>
          </a:p>
          <a:p>
            <a:pPr marL="0" indent="0" fontAlgn="auto">
              <a:spcAft>
                <a:spcPts val="0"/>
              </a:spcAft>
              <a:buFont typeface="Arial" pitchFamily="34" charset="0"/>
              <a:buNone/>
              <a:defRPr/>
            </a:pPr>
            <a:endParaRPr lang="en-US" sz="3200" dirty="0"/>
          </a:p>
          <a:p>
            <a:pPr marL="609600" indent="-609600" fontAlgn="auto">
              <a:spcAft>
                <a:spcPts val="0"/>
              </a:spcAft>
              <a:buFont typeface="Wingdings" charset="0"/>
              <a:buAutoNum type="arabicPeriod"/>
              <a:defRPr/>
            </a:pPr>
            <a:endParaRPr lang="en-US" dirty="0"/>
          </a:p>
          <a:p>
            <a:pPr marL="609600" indent="-609600" fontAlgn="auto">
              <a:spcAft>
                <a:spcPts val="0"/>
              </a:spcAft>
              <a:buFont typeface="Wingdings" charset="0"/>
              <a:buAutoNum type="arabicPeriod"/>
              <a:defRPr/>
            </a:pPr>
            <a:endParaRPr lang="en-US" dirty="0"/>
          </a:p>
        </p:txBody>
      </p:sp>
      <p:sp>
        <p:nvSpPr>
          <p:cNvPr id="43012"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9458"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43014"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D65FDB48-4601-4885-A00D-A4A99D57C72F}" type="slidenum">
              <a:rPr lang="en-US" sz="1000">
                <a:solidFill>
                  <a:schemeClr val="tx1"/>
                </a:solidFill>
                <a:latin typeface="Arial" charset="0"/>
                <a:ea typeface="ＭＳ Ｐゴシック" pitchFamily="-60" charset="-128"/>
              </a:rPr>
              <a:pPr/>
              <a:t>15</a:t>
            </a:fld>
            <a:endParaRPr lang="en-US" sz="1000">
              <a:solidFill>
                <a:schemeClr val="tx1"/>
              </a:solidFill>
              <a:latin typeface="Arial" charset="0"/>
              <a:ea typeface="ＭＳ Ｐゴシック" pitchFamily="-6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p:cNvPicPr>
          <p:nvPr/>
        </p:nvPicPr>
        <p:blipFill>
          <a:blip r:embed="rId3"/>
          <a:srcRect/>
          <a:stretch>
            <a:fillRect/>
          </a:stretch>
        </p:blipFill>
        <p:spPr bwMode="auto">
          <a:xfrm>
            <a:off x="0" y="1693863"/>
            <a:ext cx="9144000" cy="1735137"/>
          </a:xfrm>
          <a:prstGeom prst="rect">
            <a:avLst/>
          </a:prstGeom>
          <a:noFill/>
          <a:ln w="9525">
            <a:noFill/>
            <a:miter lim="800000"/>
            <a:headEnd/>
            <a:tailEnd/>
          </a:ln>
        </p:spPr>
      </p:pic>
      <p:sp>
        <p:nvSpPr>
          <p:cNvPr id="19460" name="Rectangle 2"/>
          <p:cNvSpPr>
            <a:spLocks noGrp="1" noChangeArrowheads="1"/>
          </p:cNvSpPr>
          <p:nvPr>
            <p:ph type="title"/>
          </p:nvPr>
        </p:nvSpPr>
        <p:spPr>
          <a:xfrm>
            <a:off x="76200" y="365125"/>
            <a:ext cx="8839200" cy="549275"/>
          </a:xfrm>
        </p:spPr>
        <p:txBody>
          <a:bodyPr/>
          <a:lstStyle/>
          <a:p>
            <a:pPr algn="ctr" fontAlgn="auto">
              <a:spcAft>
                <a:spcPts val="0"/>
              </a:spcAft>
              <a:defRPr/>
            </a:pPr>
            <a:r>
              <a:rPr lang="en-US" sz="3200" dirty="0" smtClean="0"/>
              <a:t>Biography: </a:t>
            </a:r>
            <a:r>
              <a:rPr lang="en-US" sz="3200" dirty="0" smtClean="0">
                <a:solidFill>
                  <a:schemeClr val="accent2"/>
                </a:solidFill>
              </a:rPr>
              <a:t>What did you do in college?</a:t>
            </a:r>
            <a:endParaRPr lang="en-US" sz="3200" dirty="0">
              <a:solidFill>
                <a:schemeClr val="accent2"/>
              </a:solidFill>
            </a:endParaRPr>
          </a:p>
        </p:txBody>
      </p:sp>
      <p:sp>
        <p:nvSpPr>
          <p:cNvPr id="8" name="Rectangle 3"/>
          <p:cNvSpPr>
            <a:spLocks noGrp="1" noChangeArrowheads="1"/>
          </p:cNvSpPr>
          <p:nvPr>
            <p:ph idx="1"/>
          </p:nvPr>
        </p:nvSpPr>
        <p:spPr>
          <a:xfrm>
            <a:off x="152400" y="1100138"/>
            <a:ext cx="8991600" cy="3965575"/>
          </a:xfrm>
        </p:spPr>
        <p:txBody>
          <a:bodyPr rtlCol="0">
            <a:normAutofit fontScale="77500" lnSpcReduction="20000"/>
          </a:bodyPr>
          <a:lstStyle/>
          <a:p>
            <a:pPr marL="228600" indent="-228600" fontAlgn="auto">
              <a:lnSpc>
                <a:spcPct val="120000"/>
              </a:lnSpc>
              <a:spcAft>
                <a:spcPts val="0"/>
              </a:spcAft>
              <a:buFont typeface="Arial"/>
              <a:buChar char="•"/>
              <a:defRPr/>
            </a:pPr>
            <a:r>
              <a:rPr lang="en-US" sz="3900" dirty="0" smtClean="0"/>
              <a:t>Came out to self in 1989, everyone else soon after</a:t>
            </a:r>
          </a:p>
          <a:p>
            <a:pPr marL="228600" indent="-228600" fontAlgn="auto">
              <a:lnSpc>
                <a:spcPct val="120000"/>
              </a:lnSpc>
              <a:spcAft>
                <a:spcPts val="0"/>
              </a:spcAft>
              <a:buFont typeface="Arial"/>
              <a:buChar char="•"/>
              <a:defRPr/>
            </a:pPr>
            <a:r>
              <a:rPr lang="en-US" sz="3900" dirty="0"/>
              <a:t>Elected RPI’s 1</a:t>
            </a:r>
            <a:r>
              <a:rPr lang="en-US" sz="3900" baseline="30000" dirty="0"/>
              <a:t>st</a:t>
            </a:r>
            <a:r>
              <a:rPr lang="en-US" sz="3900" dirty="0"/>
              <a:t> openly gay graduate student </a:t>
            </a:r>
            <a:r>
              <a:rPr lang="en-US" sz="3900" dirty="0" smtClean="0"/>
              <a:t>senator</a:t>
            </a:r>
          </a:p>
          <a:p>
            <a:pPr marL="228600" indent="-228600" fontAlgn="auto">
              <a:lnSpc>
                <a:spcPct val="120000"/>
              </a:lnSpc>
              <a:spcAft>
                <a:spcPts val="0"/>
              </a:spcAft>
              <a:buFont typeface="Arial"/>
              <a:buChar char="•"/>
              <a:defRPr/>
            </a:pPr>
            <a:r>
              <a:rPr lang="en-US" sz="3900" dirty="0"/>
              <a:t>Founded LGBT radio program “</a:t>
            </a:r>
            <a:r>
              <a:rPr lang="en-US" sz="3900" dirty="0" err="1"/>
              <a:t>HomoRadio</a:t>
            </a:r>
            <a:r>
              <a:rPr lang="en-US" sz="3900" dirty="0"/>
              <a:t>” in 1992 at WRPI 91.5 FM (Still </a:t>
            </a:r>
            <a:r>
              <a:rPr lang="en-US" sz="3900" dirty="0" smtClean="0"/>
              <a:t>on the air!)</a:t>
            </a:r>
          </a:p>
          <a:p>
            <a:pPr marL="228600" indent="-228600" fontAlgn="auto">
              <a:lnSpc>
                <a:spcPct val="120000"/>
              </a:lnSpc>
              <a:spcAft>
                <a:spcPts val="0"/>
              </a:spcAft>
              <a:buFont typeface="Arial"/>
              <a:buChar char="•"/>
              <a:defRPr/>
            </a:pPr>
            <a:r>
              <a:rPr lang="en-US" sz="3900" dirty="0" smtClean="0"/>
              <a:t>Created the Queer Resources Directory (</a:t>
            </a:r>
            <a:r>
              <a:rPr lang="en-US" sz="3900" dirty="0" err="1" smtClean="0"/>
              <a:t>QRD.org</a:t>
            </a:r>
            <a:r>
              <a:rPr lang="en-US" sz="3900" dirty="0" smtClean="0"/>
              <a:t>), the internet’s first compendium of LGBT and HIV/AIDS info, in 1991</a:t>
            </a:r>
            <a:endParaRPr lang="en-US" sz="3900" dirty="0"/>
          </a:p>
          <a:p>
            <a:pPr marL="609600" indent="-609600" fontAlgn="auto">
              <a:spcAft>
                <a:spcPts val="0"/>
              </a:spcAft>
              <a:buFont typeface="Wingdings" charset="0"/>
              <a:buAutoNum type="arabicPeriod"/>
              <a:defRPr/>
            </a:pPr>
            <a:endParaRPr lang="en-US" dirty="0"/>
          </a:p>
          <a:p>
            <a:pPr marL="609600" indent="-609600" fontAlgn="auto">
              <a:spcAft>
                <a:spcPts val="0"/>
              </a:spcAft>
              <a:buFont typeface="Wingdings" charset="0"/>
              <a:buAutoNum type="arabicPeriod"/>
              <a:defRPr/>
            </a:pPr>
            <a:endParaRPr lang="en-US" dirty="0"/>
          </a:p>
        </p:txBody>
      </p:sp>
      <p:sp>
        <p:nvSpPr>
          <p:cNvPr id="45060"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9458"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45062"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2B92A396-0D1E-490A-BF74-670267D906C3}" type="slidenum">
              <a:rPr lang="en-US" sz="1000">
                <a:solidFill>
                  <a:schemeClr val="tx1"/>
                </a:solidFill>
                <a:latin typeface="Arial" charset="0"/>
                <a:ea typeface="ＭＳ Ｐゴシック" pitchFamily="-60" charset="-128"/>
              </a:rPr>
              <a:pPr/>
              <a:t>16</a:t>
            </a:fld>
            <a:endParaRPr lang="en-US" sz="1000">
              <a:solidFill>
                <a:schemeClr val="tx1"/>
              </a:solidFill>
              <a:latin typeface="Arial" charset="0"/>
              <a:ea typeface="ＭＳ Ｐゴシック" pitchFamily="-6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dissolv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dissolve">
                                      <p:cBhvr>
                                        <p:cTn id="15" dur="500"/>
                                        <p:tgtEl>
                                          <p:spTgt spid="8">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dissolve">
                                      <p:cBhvr>
                                        <p:cTn id="1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381000" y="365125"/>
            <a:ext cx="8763000" cy="549275"/>
          </a:xfrm>
        </p:spPr>
        <p:txBody>
          <a:bodyPr/>
          <a:lstStyle/>
          <a:p>
            <a:pPr algn="ctr" fontAlgn="auto">
              <a:spcAft>
                <a:spcPts val="0"/>
              </a:spcAft>
              <a:defRPr/>
            </a:pPr>
            <a:r>
              <a:rPr lang="en-US" sz="4400" dirty="0" smtClean="0"/>
              <a:t>Biography</a:t>
            </a:r>
            <a:endParaRPr lang="en-US" sz="4400" dirty="0"/>
          </a:p>
        </p:txBody>
      </p:sp>
      <p:sp>
        <p:nvSpPr>
          <p:cNvPr id="19461" name="Rectangle 3"/>
          <p:cNvSpPr>
            <a:spLocks noGrp="1" noChangeArrowheads="1"/>
          </p:cNvSpPr>
          <p:nvPr>
            <p:ph idx="1"/>
          </p:nvPr>
        </p:nvSpPr>
        <p:spPr>
          <a:xfrm>
            <a:off x="431800" y="1100138"/>
            <a:ext cx="8712200" cy="3830637"/>
          </a:xfrm>
        </p:spPr>
        <p:txBody>
          <a:bodyPr rtlCol="0">
            <a:normAutofit fontScale="85000" lnSpcReduction="10000"/>
          </a:bodyPr>
          <a:lstStyle/>
          <a:p>
            <a:pPr marL="0" indent="0" fontAlgn="auto">
              <a:spcAft>
                <a:spcPts val="0"/>
              </a:spcAft>
              <a:buFont typeface="Arial" pitchFamily="34" charset="0"/>
              <a:buNone/>
              <a:defRPr/>
            </a:pPr>
            <a:r>
              <a:rPr lang="en-US" sz="3500" dirty="0"/>
              <a:t>Born</a:t>
            </a:r>
            <a:endParaRPr lang="en-US" sz="3500" b="0" dirty="0"/>
          </a:p>
          <a:p>
            <a:pPr marL="457200" indent="-457200" fontAlgn="auto">
              <a:spcAft>
                <a:spcPts val="0"/>
              </a:spcAft>
              <a:buFont typeface="Arial"/>
              <a:buChar char="•"/>
              <a:defRPr/>
            </a:pPr>
            <a:r>
              <a:rPr lang="en-US" sz="3500" b="0" dirty="0"/>
              <a:t>Grenville, Grenada (May 21, 1968)</a:t>
            </a:r>
          </a:p>
          <a:p>
            <a:pPr marL="0" indent="0" fontAlgn="auto">
              <a:spcAft>
                <a:spcPts val="0"/>
              </a:spcAft>
              <a:buFont typeface="Arial" pitchFamily="34" charset="0"/>
              <a:buNone/>
              <a:defRPr/>
            </a:pPr>
            <a:r>
              <a:rPr lang="en-US" sz="3300" dirty="0" smtClean="0"/>
              <a:t>Lived</a:t>
            </a:r>
          </a:p>
          <a:p>
            <a:pPr marL="320040" lvl="1" indent="-320040" fontAlgn="auto">
              <a:lnSpc>
                <a:spcPct val="110000"/>
              </a:lnSpc>
              <a:spcBef>
                <a:spcPts val="0"/>
              </a:spcBef>
              <a:spcAft>
                <a:spcPts val="0"/>
              </a:spcAft>
              <a:buClrTx/>
              <a:buFont typeface="Arial"/>
              <a:buChar char="•"/>
              <a:defRPr/>
            </a:pPr>
            <a:r>
              <a:rPr lang="en-US" sz="3500" dirty="0" smtClean="0"/>
              <a:t>Massachusetts, Illinois and California (1970-1978)</a:t>
            </a:r>
          </a:p>
          <a:p>
            <a:pPr marL="320040" lvl="1" indent="-320040" fontAlgn="auto">
              <a:lnSpc>
                <a:spcPct val="110000"/>
              </a:lnSpc>
              <a:spcBef>
                <a:spcPts val="0"/>
              </a:spcBef>
              <a:spcAft>
                <a:spcPts val="0"/>
              </a:spcAft>
              <a:buClrTx/>
              <a:buFont typeface="Arial"/>
              <a:buChar char="•"/>
              <a:defRPr/>
            </a:pPr>
            <a:r>
              <a:rPr lang="en-US" sz="3500" dirty="0" smtClean="0"/>
              <a:t>Christ Church, Barbados (1978-1986)</a:t>
            </a:r>
          </a:p>
          <a:p>
            <a:pPr marL="320040" lvl="1" indent="-320040" fontAlgn="auto">
              <a:lnSpc>
                <a:spcPct val="110000"/>
              </a:lnSpc>
              <a:spcBef>
                <a:spcPts val="0"/>
              </a:spcBef>
              <a:spcAft>
                <a:spcPts val="0"/>
              </a:spcAft>
              <a:buClrTx/>
              <a:buFont typeface="Arial"/>
              <a:buChar char="•"/>
              <a:defRPr/>
            </a:pPr>
            <a:r>
              <a:rPr lang="en-US" sz="3500" dirty="0" smtClean="0">
                <a:solidFill>
                  <a:schemeClr val="tx2"/>
                </a:solidFill>
              </a:rPr>
              <a:t>Troy, NY (1986-1994)</a:t>
            </a:r>
          </a:p>
          <a:p>
            <a:pPr marL="320040" lvl="1" indent="-320040" fontAlgn="auto">
              <a:lnSpc>
                <a:spcPct val="110000"/>
              </a:lnSpc>
              <a:spcBef>
                <a:spcPts val="0"/>
              </a:spcBef>
              <a:spcAft>
                <a:spcPts val="0"/>
              </a:spcAft>
              <a:buClrTx/>
              <a:buFont typeface="Arial"/>
              <a:buChar char="•"/>
              <a:defRPr/>
            </a:pPr>
            <a:r>
              <a:rPr lang="en-US" sz="3500" b="1" i="1" dirty="0" smtClean="0">
                <a:solidFill>
                  <a:srgbClr val="297FD5"/>
                </a:solidFill>
              </a:rPr>
              <a:t>Los Angeles, CA (1994-2011)</a:t>
            </a:r>
          </a:p>
          <a:p>
            <a:pPr marL="320040" lvl="1" indent="-320040" fontAlgn="auto">
              <a:lnSpc>
                <a:spcPct val="110000"/>
              </a:lnSpc>
              <a:spcBef>
                <a:spcPts val="0"/>
              </a:spcBef>
              <a:spcAft>
                <a:spcPts val="0"/>
              </a:spcAft>
              <a:buClrTx/>
              <a:buFont typeface="Arial"/>
              <a:buChar char="•"/>
              <a:defRPr/>
            </a:pPr>
            <a:r>
              <a:rPr lang="en-US" sz="3500" dirty="0" smtClean="0"/>
              <a:t>Arlington, VA (2011-2013)</a:t>
            </a:r>
          </a:p>
          <a:p>
            <a:pPr marL="609600" indent="-609600" fontAlgn="auto">
              <a:spcAft>
                <a:spcPts val="0"/>
              </a:spcAft>
              <a:buFont typeface="Wingdings" charset="0"/>
              <a:buAutoNum type="arabicPeriod"/>
              <a:defRPr/>
            </a:pPr>
            <a:endParaRPr lang="en-US" dirty="0"/>
          </a:p>
          <a:p>
            <a:pPr marL="609600" indent="-609600" fontAlgn="auto">
              <a:spcAft>
                <a:spcPts val="0"/>
              </a:spcAft>
              <a:buFont typeface="Wingdings" charset="0"/>
              <a:buAutoNum type="arabicPeriod"/>
              <a:defRPr/>
            </a:pPr>
            <a:endParaRPr lang="en-US" dirty="0"/>
          </a:p>
        </p:txBody>
      </p:sp>
      <p:sp>
        <p:nvSpPr>
          <p:cNvPr id="47107"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9458"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47109"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BE42414B-2D6D-44BD-AA15-4DA81B776158}" type="slidenum">
              <a:rPr lang="en-US" sz="1000">
                <a:solidFill>
                  <a:schemeClr val="tx1"/>
                </a:solidFill>
                <a:latin typeface="Arial" charset="0"/>
                <a:ea typeface="ＭＳ Ｐゴシック" pitchFamily="-60" charset="-128"/>
              </a:rPr>
              <a:pPr/>
              <a:t>17</a:t>
            </a:fld>
            <a:endParaRPr lang="en-US" sz="1000">
              <a:solidFill>
                <a:schemeClr val="tx1"/>
              </a:solidFill>
              <a:latin typeface="Arial" charset="0"/>
              <a:ea typeface="ＭＳ Ｐゴシック" pitchFamily="-6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9461">
                                            <p:txEl>
                                              <p:pRg st="6" end="6"/>
                                            </p:txEl>
                                          </p:spTgt>
                                        </p:tgtEl>
                                      </p:cBhvr>
                                    </p:animEffect>
                                    <p:animScale>
                                      <p:cBhvr>
                                        <p:cTn id="7" dur="250" autoRev="1" fill="hold"/>
                                        <p:tgtEl>
                                          <p:spTgt spid="19461">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822325" y="365125"/>
            <a:ext cx="8169275" cy="549275"/>
          </a:xfrm>
        </p:spPr>
        <p:txBody>
          <a:bodyPr/>
          <a:lstStyle/>
          <a:p>
            <a:pPr algn="ctr" fontAlgn="auto">
              <a:spcAft>
                <a:spcPts val="0"/>
              </a:spcAft>
              <a:defRPr/>
            </a:pPr>
            <a:r>
              <a:rPr lang="en-US" sz="4400" dirty="0" smtClean="0"/>
              <a:t>Biography: </a:t>
            </a:r>
            <a:r>
              <a:rPr lang="en-US" sz="4400" dirty="0" smtClean="0">
                <a:solidFill>
                  <a:srgbClr val="297FD5"/>
                </a:solidFill>
              </a:rPr>
              <a:t>WHO’S THE MAN?</a:t>
            </a:r>
            <a:endParaRPr lang="en-US" sz="4400" dirty="0">
              <a:solidFill>
                <a:srgbClr val="297FD5"/>
              </a:solidFill>
            </a:endParaRPr>
          </a:p>
        </p:txBody>
      </p:sp>
      <p:sp>
        <p:nvSpPr>
          <p:cNvPr id="19461" name="Rectangle 3"/>
          <p:cNvSpPr>
            <a:spLocks noGrp="1" noChangeArrowheads="1"/>
          </p:cNvSpPr>
          <p:nvPr>
            <p:ph idx="1"/>
          </p:nvPr>
        </p:nvSpPr>
        <p:spPr>
          <a:xfrm>
            <a:off x="0" y="1100138"/>
            <a:ext cx="9269413" cy="3884612"/>
          </a:xfrm>
        </p:spPr>
        <p:txBody>
          <a:bodyPr rtlCol="0">
            <a:normAutofit lnSpcReduction="10000"/>
          </a:bodyPr>
          <a:lstStyle/>
          <a:p>
            <a:pPr marL="0" lvl="1" indent="0" algn="ctr" fontAlgn="auto">
              <a:spcAft>
                <a:spcPts val="0"/>
              </a:spcAft>
              <a:buFont typeface="Wingdings" pitchFamily="2" charset="2"/>
              <a:buNone/>
              <a:defRPr/>
            </a:pPr>
            <a:r>
              <a:rPr lang="en-US" sz="4800" b="1" dirty="0" smtClean="0">
                <a:solidFill>
                  <a:srgbClr val="FF2FBC"/>
                </a:solidFill>
              </a:rPr>
              <a:t>DEAN ELZINGA</a:t>
            </a:r>
          </a:p>
          <a:p>
            <a:pPr marL="228600" lvl="1" indent="-228600" fontAlgn="auto">
              <a:spcBef>
                <a:spcPts val="0"/>
              </a:spcBef>
              <a:spcAft>
                <a:spcPts val="0"/>
              </a:spcAft>
              <a:buFont typeface="Arial"/>
              <a:buChar char="•"/>
              <a:defRPr/>
            </a:pPr>
            <a:r>
              <a:rPr lang="en-US" sz="3600" dirty="0" smtClean="0"/>
              <a:t>1990: Met online via IRC/Usenet</a:t>
            </a:r>
          </a:p>
          <a:p>
            <a:pPr marL="228600" lvl="1" indent="-228600" fontAlgn="auto">
              <a:spcBef>
                <a:spcPts val="0"/>
              </a:spcBef>
              <a:spcAft>
                <a:spcPts val="0"/>
              </a:spcAft>
              <a:buFont typeface="Arial"/>
              <a:buChar char="•"/>
              <a:defRPr/>
            </a:pPr>
            <a:r>
              <a:rPr lang="en-US" sz="3600" dirty="0" smtClean="0"/>
              <a:t>1991: Met in person in Los Angeles, CA</a:t>
            </a:r>
          </a:p>
          <a:p>
            <a:pPr marL="228600" lvl="1" indent="-228600" fontAlgn="auto">
              <a:spcBef>
                <a:spcPts val="0"/>
              </a:spcBef>
              <a:spcAft>
                <a:spcPts val="0"/>
              </a:spcAft>
              <a:buFont typeface="Arial"/>
              <a:buChar char="•"/>
              <a:defRPr/>
            </a:pPr>
            <a:r>
              <a:rPr lang="en-US" sz="3600" dirty="0" smtClean="0"/>
              <a:t>1994: Moved in </a:t>
            </a:r>
            <a:r>
              <a:rPr lang="en-US" sz="3600" dirty="0"/>
              <a:t>t</a:t>
            </a:r>
            <a:r>
              <a:rPr lang="en-US" sz="3600" dirty="0" smtClean="0"/>
              <a:t>ogether</a:t>
            </a:r>
          </a:p>
          <a:p>
            <a:pPr marL="228600" lvl="1" indent="-228600" fontAlgn="auto">
              <a:spcBef>
                <a:spcPts val="0"/>
              </a:spcBef>
              <a:spcAft>
                <a:spcPts val="0"/>
              </a:spcAft>
              <a:buFont typeface="Arial"/>
              <a:buChar char="•"/>
              <a:defRPr/>
            </a:pPr>
            <a:r>
              <a:rPr lang="en-US" sz="3600" dirty="0" smtClean="0"/>
              <a:t>1999: Registered as Domestic Partners in CA</a:t>
            </a:r>
          </a:p>
          <a:p>
            <a:pPr marL="228600" lvl="1" indent="-228600" fontAlgn="auto">
              <a:spcBef>
                <a:spcPts val="0"/>
              </a:spcBef>
              <a:spcAft>
                <a:spcPts val="0"/>
              </a:spcAft>
              <a:buFont typeface="Arial"/>
              <a:buChar char="•"/>
              <a:defRPr/>
            </a:pPr>
            <a:r>
              <a:rPr lang="en-US" sz="3600" dirty="0" smtClean="0"/>
              <a:t>2000: Civilly united in Burlington, VT</a:t>
            </a:r>
          </a:p>
          <a:p>
            <a:pPr marL="228600" lvl="1" indent="-228600" fontAlgn="auto">
              <a:spcBef>
                <a:spcPts val="0"/>
              </a:spcBef>
              <a:spcAft>
                <a:spcPts val="0"/>
              </a:spcAft>
              <a:buFont typeface="Arial"/>
              <a:buChar char="•"/>
              <a:defRPr/>
            </a:pPr>
            <a:r>
              <a:rPr lang="en-US" sz="3600" dirty="0" smtClean="0"/>
              <a:t>2008: Legally married in Los Angeles, CA</a:t>
            </a:r>
          </a:p>
          <a:p>
            <a:pPr marL="571500" indent="-571500" fontAlgn="auto">
              <a:spcAft>
                <a:spcPts val="0"/>
              </a:spcAft>
              <a:buFont typeface="Arial"/>
              <a:buChar char="•"/>
              <a:defRPr/>
            </a:pPr>
            <a:endParaRPr lang="en-US" sz="2800" dirty="0" smtClean="0"/>
          </a:p>
          <a:p>
            <a:pPr marL="609600" indent="-609600" fontAlgn="auto">
              <a:spcAft>
                <a:spcPts val="0"/>
              </a:spcAft>
              <a:buFont typeface="Wingdings" charset="0"/>
              <a:buAutoNum type="arabicPeriod"/>
              <a:defRPr/>
            </a:pPr>
            <a:endParaRPr lang="en-US" dirty="0"/>
          </a:p>
          <a:p>
            <a:pPr marL="609600" indent="-609600" fontAlgn="auto">
              <a:spcAft>
                <a:spcPts val="0"/>
              </a:spcAft>
              <a:buFont typeface="Wingdings" charset="0"/>
              <a:buAutoNum type="arabicPeriod"/>
              <a:defRPr/>
            </a:pPr>
            <a:endParaRPr lang="en-US" dirty="0"/>
          </a:p>
        </p:txBody>
      </p:sp>
      <p:sp>
        <p:nvSpPr>
          <p:cNvPr id="49155"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9458"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49157"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212931C5-71A1-49D8-B5FB-0A0F37AF306F}" type="slidenum">
              <a:rPr lang="en-US" sz="1000">
                <a:solidFill>
                  <a:schemeClr val="tx1"/>
                </a:solidFill>
                <a:latin typeface="Arial" charset="0"/>
                <a:ea typeface="ＭＳ Ｐゴシック" pitchFamily="-60" charset="-128"/>
              </a:rPr>
              <a:pPr/>
              <a:t>18</a:t>
            </a:fld>
            <a:endParaRPr lang="en-US" sz="1000">
              <a:solidFill>
                <a:schemeClr val="tx1"/>
              </a:solidFill>
              <a:latin typeface="Arial" charset="0"/>
              <a:ea typeface="ＭＳ Ｐゴシック" pitchFamily="-6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1">
                                            <p:txEl>
                                              <p:pRg st="1" end="1"/>
                                            </p:txEl>
                                          </p:spTgt>
                                        </p:tgtEl>
                                        <p:attrNameLst>
                                          <p:attrName>style.visibility</p:attrName>
                                        </p:attrNameLst>
                                      </p:cBhvr>
                                      <p:to>
                                        <p:strVal val="visible"/>
                                      </p:to>
                                    </p:set>
                                    <p:animEffect transition="in" filter="fade">
                                      <p:cBhvr>
                                        <p:cTn id="7" dur="500"/>
                                        <p:tgtEl>
                                          <p:spTgt spid="1946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61">
                                            <p:txEl>
                                              <p:pRg st="2" end="2"/>
                                            </p:txEl>
                                          </p:spTgt>
                                        </p:tgtEl>
                                        <p:attrNameLst>
                                          <p:attrName>style.visibility</p:attrName>
                                        </p:attrNameLst>
                                      </p:cBhvr>
                                      <p:to>
                                        <p:strVal val="visible"/>
                                      </p:to>
                                    </p:set>
                                    <p:animEffect transition="in" filter="fade">
                                      <p:cBhvr>
                                        <p:cTn id="12" dur="500"/>
                                        <p:tgtEl>
                                          <p:spTgt spid="1946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61">
                                            <p:txEl>
                                              <p:pRg st="3" end="3"/>
                                            </p:txEl>
                                          </p:spTgt>
                                        </p:tgtEl>
                                        <p:attrNameLst>
                                          <p:attrName>style.visibility</p:attrName>
                                        </p:attrNameLst>
                                      </p:cBhvr>
                                      <p:to>
                                        <p:strVal val="visible"/>
                                      </p:to>
                                    </p:set>
                                    <p:animEffect transition="in" filter="fade">
                                      <p:cBhvr>
                                        <p:cTn id="17" dur="500"/>
                                        <p:tgtEl>
                                          <p:spTgt spid="1946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461">
                                            <p:txEl>
                                              <p:pRg st="4" end="4"/>
                                            </p:txEl>
                                          </p:spTgt>
                                        </p:tgtEl>
                                        <p:attrNameLst>
                                          <p:attrName>style.visibility</p:attrName>
                                        </p:attrNameLst>
                                      </p:cBhvr>
                                      <p:to>
                                        <p:strVal val="visible"/>
                                      </p:to>
                                    </p:set>
                                    <p:animEffect transition="in" filter="fade">
                                      <p:cBhvr>
                                        <p:cTn id="22" dur="500"/>
                                        <p:tgtEl>
                                          <p:spTgt spid="1946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461">
                                            <p:txEl>
                                              <p:pRg st="5" end="5"/>
                                            </p:txEl>
                                          </p:spTgt>
                                        </p:tgtEl>
                                        <p:attrNameLst>
                                          <p:attrName>style.visibility</p:attrName>
                                        </p:attrNameLst>
                                      </p:cBhvr>
                                      <p:to>
                                        <p:strVal val="visible"/>
                                      </p:to>
                                    </p:set>
                                    <p:animEffect transition="in" filter="fade">
                                      <p:cBhvr>
                                        <p:cTn id="27" dur="500"/>
                                        <p:tgtEl>
                                          <p:spTgt spid="1946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461">
                                            <p:txEl>
                                              <p:pRg st="6" end="6"/>
                                            </p:txEl>
                                          </p:spTgt>
                                        </p:tgtEl>
                                        <p:attrNameLst>
                                          <p:attrName>style.visibility</p:attrName>
                                        </p:attrNameLst>
                                      </p:cBhvr>
                                      <p:to>
                                        <p:strVal val="visible"/>
                                      </p:to>
                                    </p:set>
                                    <p:animEffect transition="in" filter="fade">
                                      <p:cBhvr>
                                        <p:cTn id="32" dur="500"/>
                                        <p:tgtEl>
                                          <p:spTgt spid="1946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000" dirty="0" smtClean="0"/>
              <a:t>THERE (THEN)</a:t>
            </a:r>
            <a:endParaRPr lang="en-US" sz="4000" dirty="0"/>
          </a:p>
        </p:txBody>
      </p:sp>
      <p:pic>
        <p:nvPicPr>
          <p:cNvPr id="51202" name="Content Placeholder 6"/>
          <p:cNvPicPr>
            <a:picLocks noGrp="1" noChangeAspect="1"/>
          </p:cNvPicPr>
          <p:nvPr>
            <p:ph idx="1"/>
          </p:nvPr>
        </p:nvPicPr>
        <p:blipFill>
          <a:blip r:embed="rId3"/>
          <a:srcRect l="-172" t="12755" r="172" b="14337"/>
          <a:stretch>
            <a:fillRect/>
          </a:stretch>
        </p:blipFill>
        <p:spPr>
          <a:xfrm>
            <a:off x="647700" y="1116013"/>
            <a:ext cx="7848600" cy="3735387"/>
          </a:xfrm>
        </p:spPr>
      </p:pic>
      <p:sp>
        <p:nvSpPr>
          <p:cNvPr id="51203"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a:latin typeface="Times New Roman" pitchFamily="18" charset="0"/>
                <a:ea typeface="ＭＳ Ｐゴシック" pitchFamily="-60" charset="-128"/>
              </a:rPr>
              <a:t>Ron Buckmire June 27, 2013</a:t>
            </a:r>
          </a:p>
        </p:txBody>
      </p:sp>
      <p:sp>
        <p:nvSpPr>
          <p:cNvPr id="5" name="Footer Placeholder 4"/>
          <p:cNvSpPr>
            <a:spLocks noGrp="1"/>
          </p:cNvSpPr>
          <p:nvPr>
            <p:ph type="ftr" sz="quarter" idx="11"/>
          </p:nvPr>
        </p:nvSpPr>
        <p:spPr/>
        <p:txBody>
          <a:bodyPr/>
          <a:lstStyle/>
          <a:p>
            <a:pPr>
              <a:defRPr/>
            </a:pPr>
            <a:r>
              <a:rPr lang="en-US"/>
              <a:t>National Science Foundation LGBT Pride Month Talk</a:t>
            </a:r>
            <a:endParaRPr lang="en-US"/>
          </a:p>
        </p:txBody>
      </p:sp>
      <p:sp>
        <p:nvSpPr>
          <p:cNvPr id="6" name="Slide Number Placeholder 5"/>
          <p:cNvSpPr>
            <a:spLocks noGrp="1"/>
          </p:cNvSpPr>
          <p:nvPr>
            <p:ph type="sldNum" sz="quarter" idx="12"/>
          </p:nvPr>
        </p:nvSpPr>
        <p:spPr/>
        <p:txBody>
          <a:bodyPr/>
          <a:lstStyle/>
          <a:p>
            <a:pPr>
              <a:defRPr/>
            </a:pPr>
            <a:fld id="{2B0492F8-090F-4B56-AB73-137E76EE5C57}" type="slidenum">
              <a:rPr lang="en-US"/>
              <a:pPr>
                <a:defRPr/>
              </a:pPr>
              <a:t>19</a:t>
            </a:fld>
            <a:endParaRPr lang="en-US"/>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algn="ctr" fontAlgn="auto">
              <a:spcAft>
                <a:spcPts val="0"/>
              </a:spcAft>
              <a:defRPr/>
            </a:pPr>
            <a:r>
              <a:rPr lang="en-US" sz="4400" dirty="0"/>
              <a:t>Outline</a:t>
            </a:r>
          </a:p>
        </p:txBody>
      </p:sp>
      <p:sp>
        <p:nvSpPr>
          <p:cNvPr id="17413" name="Rectangle 3"/>
          <p:cNvSpPr>
            <a:spLocks noGrp="1" noChangeArrowheads="1"/>
          </p:cNvSpPr>
          <p:nvPr>
            <p:ph idx="1"/>
          </p:nvPr>
        </p:nvSpPr>
        <p:spPr>
          <a:xfrm>
            <a:off x="350838" y="1100138"/>
            <a:ext cx="8688387" cy="3579812"/>
          </a:xfrm>
        </p:spPr>
        <p:txBody>
          <a:bodyPr rtlCol="0">
            <a:normAutofit/>
          </a:bodyPr>
          <a:lstStyle/>
          <a:p>
            <a:pPr marL="457200" indent="-457200" fontAlgn="auto">
              <a:spcAft>
                <a:spcPts val="0"/>
              </a:spcAft>
              <a:buFont typeface="Arial"/>
              <a:buChar char="•"/>
              <a:defRPr/>
            </a:pPr>
            <a:r>
              <a:rPr lang="en-US" sz="4000" dirty="0"/>
              <a:t>Goals of this </a:t>
            </a:r>
            <a:r>
              <a:rPr lang="en-US" sz="4000" dirty="0" smtClean="0"/>
              <a:t>talk </a:t>
            </a:r>
          </a:p>
          <a:p>
            <a:pPr marL="457200" indent="-457200" fontAlgn="auto">
              <a:spcAft>
                <a:spcPts val="0"/>
              </a:spcAft>
              <a:buFont typeface="Arial"/>
              <a:buChar char="•"/>
              <a:defRPr/>
            </a:pPr>
            <a:r>
              <a:rPr lang="en-US" sz="4000" dirty="0" smtClean="0"/>
              <a:t>My Biography &amp; LGBT History (Highlights from 1968-2013) </a:t>
            </a:r>
          </a:p>
          <a:p>
            <a:pPr marL="457200" indent="-457200" fontAlgn="auto">
              <a:spcAft>
                <a:spcPts val="0"/>
              </a:spcAft>
              <a:buFont typeface="Arial"/>
              <a:buChar char="•"/>
              <a:defRPr/>
            </a:pPr>
            <a:r>
              <a:rPr lang="en-US" sz="4000" dirty="0" smtClean="0"/>
              <a:t>What Happened Yesterday</a:t>
            </a:r>
            <a:endParaRPr lang="en-US" sz="4000" dirty="0"/>
          </a:p>
          <a:p>
            <a:pPr marL="457200" indent="-457200" fontAlgn="auto">
              <a:spcAft>
                <a:spcPts val="0"/>
              </a:spcAft>
              <a:buFont typeface="Arial"/>
              <a:buChar char="•"/>
              <a:defRPr/>
            </a:pPr>
            <a:r>
              <a:rPr lang="en-US" sz="4000" dirty="0" smtClean="0"/>
              <a:t>Questions and Discussion</a:t>
            </a:r>
          </a:p>
          <a:p>
            <a:pPr fontAlgn="auto">
              <a:spcAft>
                <a:spcPts val="0"/>
              </a:spcAft>
              <a:buFont typeface="Wingdings" charset="0"/>
              <a:buNone/>
              <a:defRPr/>
            </a:pPr>
            <a:endParaRPr lang="en-US" dirty="0">
              <a:latin typeface="Times New Roman" charset="0"/>
            </a:endParaRPr>
          </a:p>
        </p:txBody>
      </p:sp>
      <p:sp>
        <p:nvSpPr>
          <p:cNvPr id="17411"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7410"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dirty="0" smtClean="0">
                <a:latin typeface="Arial" charset="0"/>
              </a:rPr>
              <a:t>National Science Foundation LGBT Pride Month Talk</a:t>
            </a:r>
            <a:endParaRPr lang="en-US" sz="1000" dirty="0">
              <a:latin typeface="Arial" charset="0"/>
            </a:endParaRPr>
          </a:p>
        </p:txBody>
      </p:sp>
      <p:sp>
        <p:nvSpPr>
          <p:cNvPr id="2"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A6CB5259-1415-477A-8910-E722374DAFD7}" type="slidenum">
              <a:rPr lang="en-US" sz="1000">
                <a:solidFill>
                  <a:schemeClr val="tx1"/>
                </a:solidFill>
                <a:latin typeface="Arial" charset="0"/>
                <a:ea typeface="ＭＳ Ｐゴシック" pitchFamily="-60" charset="-128"/>
              </a:rPr>
              <a:pPr/>
              <a:t>2</a:t>
            </a:fld>
            <a:endParaRPr lang="en-US" sz="1000">
              <a:solidFill>
                <a:schemeClr val="tx1"/>
              </a:solidFill>
              <a:latin typeface="Arial" charset="0"/>
              <a:ea typeface="ＭＳ Ｐゴシック" pitchFamily="-60" charset="-128"/>
            </a:endParaRPr>
          </a:p>
        </p:txBody>
      </p:sp>
    </p:spTree>
  </p:cSld>
  <p:clrMapOvr>
    <a:masterClrMapping/>
  </p:clrMapOvr>
  <p:transition spd="slow" advTm="56181"/>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000" dirty="0" smtClean="0"/>
              <a:t>HERE (NOW)</a:t>
            </a:r>
            <a:endParaRPr lang="en-US" sz="4000" dirty="0"/>
          </a:p>
        </p:txBody>
      </p:sp>
      <p:sp>
        <p:nvSpPr>
          <p:cNvPr id="53250"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a:latin typeface="Times New Roman" pitchFamily="18" charset="0"/>
                <a:ea typeface="ＭＳ Ｐゴシック" pitchFamily="-60" charset="-128"/>
              </a:rPr>
              <a:t>Ron Buckmire June 27, 2013</a:t>
            </a:r>
          </a:p>
        </p:txBody>
      </p:sp>
      <p:sp>
        <p:nvSpPr>
          <p:cNvPr id="5" name="Footer Placeholder 4"/>
          <p:cNvSpPr>
            <a:spLocks noGrp="1"/>
          </p:cNvSpPr>
          <p:nvPr>
            <p:ph type="ftr" sz="quarter" idx="11"/>
          </p:nvPr>
        </p:nvSpPr>
        <p:spPr/>
        <p:txBody>
          <a:bodyPr/>
          <a:lstStyle/>
          <a:p>
            <a:pPr>
              <a:defRPr/>
            </a:pPr>
            <a:r>
              <a:rPr lang="en-US"/>
              <a:t>National Science Foundation LGBT Pride Month Talk</a:t>
            </a:r>
            <a:endParaRPr lang="en-US"/>
          </a:p>
        </p:txBody>
      </p:sp>
      <p:sp>
        <p:nvSpPr>
          <p:cNvPr id="6" name="Slide Number Placeholder 5"/>
          <p:cNvSpPr>
            <a:spLocks noGrp="1"/>
          </p:cNvSpPr>
          <p:nvPr>
            <p:ph type="sldNum" sz="quarter" idx="12"/>
          </p:nvPr>
        </p:nvSpPr>
        <p:spPr/>
        <p:txBody>
          <a:bodyPr/>
          <a:lstStyle/>
          <a:p>
            <a:pPr>
              <a:defRPr/>
            </a:pPr>
            <a:fld id="{8BC27320-09B2-4A0D-A4B9-482B44C4DC14}" type="slidenum">
              <a:rPr lang="en-US"/>
              <a:pPr>
                <a:defRPr/>
              </a:pPr>
              <a:t>20</a:t>
            </a:fld>
            <a:endParaRPr lang="en-US"/>
          </a:p>
        </p:txBody>
      </p:sp>
      <p:pic>
        <p:nvPicPr>
          <p:cNvPr id="53253" name="Content Placeholder 7"/>
          <p:cNvPicPr>
            <a:picLocks noGrp="1" noChangeAspect="1"/>
          </p:cNvPicPr>
          <p:nvPr>
            <p:ph idx="1"/>
          </p:nvPr>
        </p:nvPicPr>
        <p:blipFill>
          <a:blip r:embed="rId3"/>
          <a:srcRect t="18271" b="18271"/>
          <a:stretch>
            <a:fillRect/>
          </a:stretch>
        </p:blipFill>
        <p:spPr/>
      </p:pic>
    </p:spTree>
  </p:cSld>
  <p:clrMapOvr>
    <a:masterClrMapping/>
  </p:clrMapOvr>
  <p:transition spd="slow">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76200" y="365125"/>
            <a:ext cx="8915400" cy="549275"/>
          </a:xfrm>
        </p:spPr>
        <p:txBody>
          <a:bodyPr/>
          <a:lstStyle/>
          <a:p>
            <a:pPr algn="ctr" fontAlgn="auto">
              <a:spcAft>
                <a:spcPts val="0"/>
              </a:spcAft>
              <a:defRPr/>
            </a:pPr>
            <a:r>
              <a:rPr lang="en-US" sz="3200" dirty="0" smtClean="0"/>
              <a:t>Biography: </a:t>
            </a:r>
            <a:r>
              <a:rPr lang="en-US" sz="3200" dirty="0" smtClean="0">
                <a:solidFill>
                  <a:schemeClr val="accent2"/>
                </a:solidFill>
              </a:rPr>
              <a:t>los </a:t>
            </a:r>
            <a:r>
              <a:rPr lang="en-US" sz="3200" dirty="0" err="1" smtClean="0">
                <a:solidFill>
                  <a:schemeClr val="accent2"/>
                </a:solidFill>
              </a:rPr>
              <a:t>angeles</a:t>
            </a:r>
            <a:r>
              <a:rPr lang="en-US" sz="3200" dirty="0" smtClean="0">
                <a:solidFill>
                  <a:schemeClr val="accent2"/>
                </a:solidFill>
              </a:rPr>
              <a:t> (1994-2011)</a:t>
            </a:r>
            <a:br>
              <a:rPr lang="en-US" sz="3200" dirty="0" smtClean="0">
                <a:solidFill>
                  <a:schemeClr val="accent2"/>
                </a:solidFill>
              </a:rPr>
            </a:br>
            <a:r>
              <a:rPr lang="en-US" sz="3200" i="1" dirty="0" smtClean="0">
                <a:solidFill>
                  <a:srgbClr val="000000"/>
                </a:solidFill>
              </a:rPr>
              <a:t>Academic</a:t>
            </a:r>
            <a:endParaRPr lang="en-US" sz="3200" dirty="0">
              <a:solidFill>
                <a:srgbClr val="000000"/>
              </a:solidFill>
            </a:endParaRPr>
          </a:p>
        </p:txBody>
      </p:sp>
      <p:sp>
        <p:nvSpPr>
          <p:cNvPr id="8" name="Rectangle 3"/>
          <p:cNvSpPr>
            <a:spLocks noGrp="1" noChangeArrowheads="1"/>
          </p:cNvSpPr>
          <p:nvPr>
            <p:ph idx="1"/>
          </p:nvPr>
        </p:nvSpPr>
        <p:spPr>
          <a:xfrm>
            <a:off x="0" y="1100138"/>
            <a:ext cx="9144000" cy="3852862"/>
          </a:xfrm>
        </p:spPr>
        <p:txBody>
          <a:bodyPr rtlCol="0">
            <a:normAutofit fontScale="85000" lnSpcReduction="10000"/>
          </a:bodyPr>
          <a:lstStyle/>
          <a:p>
            <a:pPr marL="228600" indent="-228600" fontAlgn="auto">
              <a:lnSpc>
                <a:spcPct val="120000"/>
              </a:lnSpc>
              <a:spcBef>
                <a:spcPts val="0"/>
              </a:spcBef>
              <a:spcAft>
                <a:spcPts val="0"/>
              </a:spcAft>
              <a:buFont typeface="Arial"/>
              <a:buChar char="•"/>
              <a:defRPr/>
            </a:pPr>
            <a:r>
              <a:rPr lang="en-US" sz="3500" dirty="0" smtClean="0"/>
              <a:t>Minority Post-Doctoral Scholar-in-Residence (1994-1996); Tenured (2003); </a:t>
            </a:r>
            <a:r>
              <a:rPr lang="en-US" sz="3500" dirty="0" err="1" smtClean="0"/>
              <a:t>Dept</a:t>
            </a:r>
            <a:r>
              <a:rPr lang="en-US" sz="3500" dirty="0" smtClean="0"/>
              <a:t> Chair (2005-10)</a:t>
            </a:r>
            <a:endParaRPr lang="en-US" sz="3500" dirty="0"/>
          </a:p>
          <a:p>
            <a:pPr marL="228600" indent="-228600" fontAlgn="auto">
              <a:lnSpc>
                <a:spcPct val="120000"/>
              </a:lnSpc>
              <a:spcBef>
                <a:spcPts val="0"/>
              </a:spcBef>
              <a:spcAft>
                <a:spcPts val="0"/>
              </a:spcAft>
              <a:buFont typeface="Arial"/>
              <a:buChar char="•"/>
              <a:defRPr/>
            </a:pPr>
            <a:r>
              <a:rPr lang="en-US" sz="3500" dirty="0" smtClean="0"/>
              <a:t>Occidental College implements same-sex (and opposite-sex) domestic partnership benefits (1995)</a:t>
            </a:r>
          </a:p>
          <a:p>
            <a:pPr marL="228600" indent="-228600" fontAlgn="auto">
              <a:lnSpc>
                <a:spcPct val="120000"/>
              </a:lnSpc>
              <a:spcBef>
                <a:spcPts val="0"/>
              </a:spcBef>
              <a:spcAft>
                <a:spcPts val="0"/>
              </a:spcAft>
              <a:buFont typeface="Arial"/>
              <a:buChar char="•"/>
              <a:defRPr/>
            </a:pPr>
            <a:r>
              <a:rPr lang="en-US" sz="3500" dirty="0" smtClean="0"/>
              <a:t>Co-created and team-taught cultural studies class </a:t>
            </a:r>
            <a:r>
              <a:rPr lang="en-US" sz="3500" i="1" dirty="0" smtClean="0"/>
              <a:t>Race, Gender and Justice</a:t>
            </a:r>
            <a:r>
              <a:rPr lang="en-US" sz="3500" dirty="0" smtClean="0"/>
              <a:t> (1997, 1999, 2003) and </a:t>
            </a:r>
            <a:r>
              <a:rPr lang="en-US" sz="3500" i="1" dirty="0" smtClean="0"/>
              <a:t>LGBT Rights in Era of Obama &amp; Google </a:t>
            </a:r>
            <a:r>
              <a:rPr lang="en-US" sz="3500" dirty="0" smtClean="0"/>
              <a:t>(2009, 2010)</a:t>
            </a:r>
            <a:endParaRPr lang="en-US" sz="3500" dirty="0"/>
          </a:p>
          <a:p>
            <a:pPr marL="609600" indent="-609600" fontAlgn="auto">
              <a:spcAft>
                <a:spcPts val="0"/>
              </a:spcAft>
              <a:buFont typeface="Wingdings" charset="0"/>
              <a:buAutoNum type="arabicPeriod"/>
              <a:defRPr/>
            </a:pPr>
            <a:endParaRPr lang="en-US" dirty="0"/>
          </a:p>
        </p:txBody>
      </p:sp>
      <p:sp>
        <p:nvSpPr>
          <p:cNvPr id="55299"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9458"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55301"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317F5E04-DAB8-4C58-8C84-F6B3F46073FB}" type="slidenum">
              <a:rPr lang="en-US" sz="1000">
                <a:solidFill>
                  <a:schemeClr val="tx1"/>
                </a:solidFill>
                <a:latin typeface="Arial" charset="0"/>
                <a:ea typeface="ＭＳ Ｐゴシック" pitchFamily="-60" charset="-128"/>
              </a:rPr>
              <a:pPr/>
              <a:t>21</a:t>
            </a:fld>
            <a:endParaRPr lang="en-US" sz="1000">
              <a:solidFill>
                <a:schemeClr val="tx1"/>
              </a:solidFill>
              <a:latin typeface="Arial" charset="0"/>
              <a:ea typeface="ＭＳ Ｐゴシック" pitchFamily="-60" charset="-128"/>
            </a:endParaRPr>
          </a:p>
        </p:txBody>
      </p:sp>
      <p:pic>
        <p:nvPicPr>
          <p:cNvPr id="55302" name="Picture 1"/>
          <p:cNvPicPr>
            <a:picLocks noChangeAspect="1"/>
          </p:cNvPicPr>
          <p:nvPr/>
        </p:nvPicPr>
        <p:blipFill>
          <a:blip r:embed="rId3"/>
          <a:srcRect/>
          <a:stretch>
            <a:fillRect/>
          </a:stretch>
        </p:blipFill>
        <p:spPr bwMode="auto">
          <a:xfrm>
            <a:off x="2339975" y="792163"/>
            <a:ext cx="4127500" cy="412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0" y="304800"/>
            <a:ext cx="9144000" cy="549275"/>
          </a:xfrm>
        </p:spPr>
        <p:txBody>
          <a:bodyPr/>
          <a:lstStyle/>
          <a:p>
            <a:pPr algn="ctr" fontAlgn="auto">
              <a:spcAft>
                <a:spcPts val="0"/>
              </a:spcAft>
              <a:defRPr/>
            </a:pPr>
            <a:r>
              <a:rPr lang="en-US" sz="3000" dirty="0"/>
              <a:t>Biography: </a:t>
            </a:r>
            <a:r>
              <a:rPr lang="en-US" sz="3000" dirty="0">
                <a:solidFill>
                  <a:schemeClr val="accent2"/>
                </a:solidFill>
              </a:rPr>
              <a:t>los </a:t>
            </a:r>
            <a:r>
              <a:rPr lang="en-US" sz="3000" dirty="0" err="1">
                <a:solidFill>
                  <a:schemeClr val="accent2"/>
                </a:solidFill>
              </a:rPr>
              <a:t>angeles</a:t>
            </a:r>
            <a:r>
              <a:rPr lang="en-US" sz="3000" dirty="0">
                <a:solidFill>
                  <a:schemeClr val="accent2"/>
                </a:solidFill>
              </a:rPr>
              <a:t> (1994-2011</a:t>
            </a:r>
            <a:r>
              <a:rPr lang="en-US" sz="3000" dirty="0" smtClean="0">
                <a:solidFill>
                  <a:schemeClr val="accent2"/>
                </a:solidFill>
              </a:rPr>
              <a:t>)</a:t>
            </a:r>
            <a:r>
              <a:rPr lang="en-US" sz="3000" i="1" dirty="0"/>
              <a:t/>
            </a:r>
            <a:br>
              <a:rPr lang="en-US" sz="3000" i="1" dirty="0"/>
            </a:br>
            <a:r>
              <a:rPr lang="en-US" sz="3000" i="1" dirty="0" smtClean="0"/>
              <a:t>ACTIVIST</a:t>
            </a:r>
            <a:endParaRPr lang="en-US" sz="3000" i="1" dirty="0"/>
          </a:p>
        </p:txBody>
      </p:sp>
      <p:sp>
        <p:nvSpPr>
          <p:cNvPr id="8" name="Rectangle 3"/>
          <p:cNvSpPr>
            <a:spLocks noGrp="1" noChangeArrowheads="1"/>
          </p:cNvSpPr>
          <p:nvPr>
            <p:ph idx="1"/>
          </p:nvPr>
        </p:nvSpPr>
        <p:spPr>
          <a:xfrm>
            <a:off x="0" y="1068388"/>
            <a:ext cx="9144000" cy="4003675"/>
          </a:xfrm>
        </p:spPr>
        <p:txBody>
          <a:bodyPr rtlCol="0">
            <a:noAutofit/>
          </a:bodyPr>
          <a:lstStyle/>
          <a:p>
            <a:pPr marL="228600" indent="-228600" fontAlgn="auto">
              <a:spcBef>
                <a:spcPts val="0"/>
              </a:spcBef>
              <a:spcAft>
                <a:spcPts val="0"/>
              </a:spcAft>
              <a:buFont typeface="Arial"/>
              <a:buChar char="•"/>
              <a:defRPr/>
            </a:pPr>
            <a:r>
              <a:rPr lang="en-US" sz="3000" b="0" dirty="0" smtClean="0"/>
              <a:t>Successful co-plaintiff (as </a:t>
            </a:r>
            <a:r>
              <a:rPr lang="en-US" sz="3000" dirty="0" smtClean="0"/>
              <a:t>QRD.org</a:t>
            </a:r>
            <a:r>
              <a:rPr lang="en-US" sz="3000" b="0" dirty="0" smtClean="0"/>
              <a:t>) in 1997 U.S. Supreme Court case </a:t>
            </a:r>
            <a:r>
              <a:rPr lang="en-US" sz="3000" b="0" i="1" dirty="0" smtClean="0"/>
              <a:t>ACLU et al v. Reno</a:t>
            </a:r>
            <a:endParaRPr lang="en-US" sz="3000" b="0" dirty="0"/>
          </a:p>
          <a:p>
            <a:pPr marL="228600" indent="-228600" fontAlgn="auto">
              <a:spcBef>
                <a:spcPts val="0"/>
              </a:spcBef>
              <a:spcAft>
                <a:spcPts val="0"/>
              </a:spcAft>
              <a:buFont typeface="Arial"/>
              <a:buChar char="•"/>
              <a:defRPr/>
            </a:pPr>
            <a:r>
              <a:rPr lang="en-US" sz="3000" b="0" dirty="0" smtClean="0"/>
              <a:t>Served on the board of directors of </a:t>
            </a:r>
            <a:r>
              <a:rPr lang="en-US" sz="3000" dirty="0" smtClean="0"/>
              <a:t>Equality California</a:t>
            </a:r>
            <a:r>
              <a:rPr lang="en-US" sz="3000" b="0" dirty="0" smtClean="0"/>
              <a:t>, </a:t>
            </a:r>
            <a:r>
              <a:rPr lang="en-US" sz="3000" dirty="0" smtClean="0"/>
              <a:t>Center for Health Justice</a:t>
            </a:r>
            <a:r>
              <a:rPr lang="en-US" sz="3000" b="0" dirty="0" smtClean="0"/>
              <a:t>, </a:t>
            </a:r>
            <a:r>
              <a:rPr lang="en-US" sz="3000" dirty="0" smtClean="0"/>
              <a:t>Immigration Equality</a:t>
            </a:r>
            <a:r>
              <a:rPr lang="en-US" sz="3000" b="0" dirty="0" smtClean="0"/>
              <a:t>, </a:t>
            </a:r>
            <a:r>
              <a:rPr lang="en-US" sz="3000" b="0" i="1" dirty="0" err="1" smtClean="0"/>
              <a:t>etc</a:t>
            </a:r>
            <a:r>
              <a:rPr lang="en-US" sz="3000" b="0" dirty="0" smtClean="0"/>
              <a:t> </a:t>
            </a:r>
          </a:p>
          <a:p>
            <a:pPr marL="228600" indent="-228600" fontAlgn="auto">
              <a:spcBef>
                <a:spcPts val="0"/>
              </a:spcBef>
              <a:spcAft>
                <a:spcPts val="0"/>
              </a:spcAft>
              <a:buFont typeface="Arial"/>
              <a:buChar char="•"/>
              <a:defRPr/>
            </a:pPr>
            <a:r>
              <a:rPr lang="en-US" sz="3000" b="0" dirty="0" smtClean="0"/>
              <a:t>Co-founded the </a:t>
            </a:r>
            <a:r>
              <a:rPr lang="en-US" sz="3000" dirty="0" smtClean="0"/>
              <a:t>Barbara Jordan/Bayard Rustin Coalition</a:t>
            </a:r>
            <a:r>
              <a:rPr lang="en-US" sz="3000" b="0" dirty="0" smtClean="0"/>
              <a:t> (Black LGBT political advocacy org) in 2006</a:t>
            </a:r>
          </a:p>
          <a:p>
            <a:pPr marL="228600" indent="-228600" fontAlgn="auto">
              <a:spcBef>
                <a:spcPts val="0"/>
              </a:spcBef>
              <a:spcAft>
                <a:spcPts val="0"/>
              </a:spcAft>
              <a:buFont typeface="Arial"/>
              <a:buChar char="•"/>
              <a:defRPr/>
            </a:pPr>
            <a:r>
              <a:rPr lang="en-US" sz="3000" b="0" dirty="0"/>
              <a:t>Co-organized first LGBT reception at </a:t>
            </a:r>
            <a:r>
              <a:rPr lang="en-US" sz="3000" b="0" dirty="0" smtClean="0"/>
              <a:t>the 1995 </a:t>
            </a:r>
            <a:r>
              <a:rPr lang="en-US" sz="3000" b="0" dirty="0"/>
              <a:t>Joint Mathematics </a:t>
            </a:r>
            <a:r>
              <a:rPr lang="en-US" sz="3000" b="0" dirty="0" smtClean="0"/>
              <a:t>Meetings in San Francisco</a:t>
            </a:r>
            <a:endParaRPr lang="en-US" sz="3000" dirty="0"/>
          </a:p>
          <a:p>
            <a:pPr marL="609600" indent="-609600" fontAlgn="auto">
              <a:spcAft>
                <a:spcPts val="0"/>
              </a:spcAft>
              <a:buFont typeface="Wingdings" charset="0"/>
              <a:buAutoNum type="arabicPeriod"/>
              <a:defRPr/>
            </a:pPr>
            <a:endParaRPr lang="en-US" sz="2000" dirty="0"/>
          </a:p>
        </p:txBody>
      </p:sp>
      <p:sp>
        <p:nvSpPr>
          <p:cNvPr id="57347"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9458"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57349"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DAE9A8E1-9432-4510-B878-9226635BF598}" type="slidenum">
              <a:rPr lang="en-US" sz="1000">
                <a:solidFill>
                  <a:schemeClr val="tx1"/>
                </a:solidFill>
                <a:latin typeface="Arial" charset="0"/>
                <a:ea typeface="ＭＳ Ｐゴシック" pitchFamily="-60" charset="-128"/>
              </a:rPr>
              <a:pPr/>
              <a:t>22</a:t>
            </a:fld>
            <a:endParaRPr lang="en-US" sz="1000">
              <a:solidFill>
                <a:schemeClr val="tx1"/>
              </a:solidFill>
              <a:latin typeface="Arial" charset="0"/>
              <a:ea typeface="ＭＳ Ｐゴシック" pitchFamily="-6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1" end="1"/>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76200" y="365125"/>
            <a:ext cx="9144000" cy="549275"/>
          </a:xfrm>
        </p:spPr>
        <p:txBody>
          <a:bodyPr/>
          <a:lstStyle/>
          <a:p>
            <a:pPr algn="ctr" fontAlgn="auto">
              <a:spcAft>
                <a:spcPts val="0"/>
              </a:spcAft>
              <a:defRPr/>
            </a:pPr>
            <a:r>
              <a:rPr lang="en-US" sz="4400" dirty="0" smtClean="0"/>
              <a:t>Moving on up… (</a:t>
            </a:r>
            <a:r>
              <a:rPr lang="en-US" sz="4400" dirty="0" smtClean="0">
                <a:solidFill>
                  <a:srgbClr val="951B6E"/>
                </a:solidFill>
              </a:rPr>
              <a:t>1994-2011</a:t>
            </a:r>
            <a:r>
              <a:rPr lang="en-US" sz="4400" dirty="0" smtClean="0"/>
              <a:t>)</a:t>
            </a:r>
            <a:endParaRPr lang="en-US" sz="4400" dirty="0"/>
          </a:p>
        </p:txBody>
      </p:sp>
      <p:sp>
        <p:nvSpPr>
          <p:cNvPr id="19461" name="Rectangle 3"/>
          <p:cNvSpPr>
            <a:spLocks noGrp="1" noChangeArrowheads="1"/>
          </p:cNvSpPr>
          <p:nvPr>
            <p:ph idx="1"/>
          </p:nvPr>
        </p:nvSpPr>
        <p:spPr>
          <a:xfrm>
            <a:off x="134938" y="1100138"/>
            <a:ext cx="9009062" cy="3911600"/>
          </a:xfrm>
        </p:spPr>
        <p:txBody>
          <a:bodyPr rtlCol="0">
            <a:normAutofit fontScale="92500" lnSpcReduction="20000"/>
          </a:bodyPr>
          <a:lstStyle/>
          <a:p>
            <a:pPr marL="0" indent="0" fontAlgn="auto">
              <a:lnSpc>
                <a:spcPct val="120000"/>
              </a:lnSpc>
              <a:spcAft>
                <a:spcPts val="0"/>
              </a:spcAft>
              <a:buFont typeface="Arial" pitchFamily="34" charset="0"/>
              <a:buNone/>
              <a:defRPr/>
            </a:pPr>
            <a:r>
              <a:rPr lang="en-US" sz="4300" dirty="0" smtClean="0">
                <a:solidFill>
                  <a:srgbClr val="951B6E"/>
                </a:solidFill>
              </a:rPr>
              <a:t>May 20, 1996</a:t>
            </a:r>
            <a:r>
              <a:rPr lang="en-US" sz="4300" dirty="0" smtClean="0"/>
              <a:t>: </a:t>
            </a:r>
            <a:r>
              <a:rPr lang="en-US" sz="4300" b="0" dirty="0" smtClean="0"/>
              <a:t>United States Supreme Court in </a:t>
            </a:r>
            <a:r>
              <a:rPr lang="en-US" sz="4300" i="1" dirty="0" err="1"/>
              <a:t>Romer</a:t>
            </a:r>
            <a:r>
              <a:rPr lang="en-US" sz="4300" i="1" dirty="0"/>
              <a:t> v. Evans</a:t>
            </a:r>
            <a:r>
              <a:rPr lang="en-US" sz="4300" b="0" dirty="0" smtClean="0"/>
              <a:t> invalidates a 1992 anti-gay ballot measure passed by Colorado voters, saying the “animus towards the class it affects” is </a:t>
            </a:r>
            <a:r>
              <a:rPr lang="en-US" sz="4300" b="0" dirty="0"/>
              <a:t>n</a:t>
            </a:r>
            <a:r>
              <a:rPr lang="en-US" sz="4300" b="0" dirty="0" smtClean="0"/>
              <a:t>ot a legitimate state interest.</a:t>
            </a:r>
          </a:p>
          <a:p>
            <a:pPr marL="0" indent="0" fontAlgn="auto">
              <a:spcAft>
                <a:spcPts val="0"/>
              </a:spcAft>
              <a:buFont typeface="Arial" pitchFamily="34" charset="0"/>
              <a:buNone/>
              <a:defRPr/>
            </a:pPr>
            <a:endParaRPr lang="en-US" sz="2900" dirty="0" smtClean="0"/>
          </a:p>
          <a:p>
            <a:pPr marL="609600" indent="-609600" fontAlgn="auto">
              <a:spcAft>
                <a:spcPts val="0"/>
              </a:spcAft>
              <a:buFont typeface="Wingdings" charset="0"/>
              <a:buAutoNum type="arabicPeriod"/>
              <a:defRPr/>
            </a:pPr>
            <a:endParaRPr lang="en-US" dirty="0" smtClean="0"/>
          </a:p>
          <a:p>
            <a:pPr marL="609600" indent="-609600" fontAlgn="auto">
              <a:spcAft>
                <a:spcPts val="0"/>
              </a:spcAft>
              <a:buFont typeface="Wingdings" charset="0"/>
              <a:buAutoNum type="arabicPeriod"/>
              <a:defRPr/>
            </a:pPr>
            <a:endParaRPr lang="en-US" dirty="0"/>
          </a:p>
        </p:txBody>
      </p:sp>
      <p:sp>
        <p:nvSpPr>
          <p:cNvPr id="59395"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9458"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59397"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30446ACF-78B4-4E7A-A8ED-7EC606A18EA2}" type="slidenum">
              <a:rPr lang="en-US" sz="1000">
                <a:solidFill>
                  <a:schemeClr val="tx1"/>
                </a:solidFill>
                <a:latin typeface="Arial" charset="0"/>
                <a:ea typeface="ＭＳ Ｐゴシック" pitchFamily="-60" charset="-128"/>
              </a:rPr>
              <a:pPr/>
              <a:t>23</a:t>
            </a:fld>
            <a:endParaRPr lang="en-US" sz="1000">
              <a:solidFill>
                <a:schemeClr val="tx1"/>
              </a:solidFill>
              <a:latin typeface="Arial" charset="0"/>
              <a:ea typeface="ＭＳ Ｐゴシック" pitchFamily="-60" charset="-128"/>
            </a:endParaRPr>
          </a:p>
        </p:txBody>
      </p:sp>
      <p:pic>
        <p:nvPicPr>
          <p:cNvPr id="59398" name="Picture 1"/>
          <p:cNvPicPr>
            <a:picLocks noChangeAspect="1"/>
          </p:cNvPicPr>
          <p:nvPr/>
        </p:nvPicPr>
        <p:blipFill>
          <a:blip r:embed="rId3"/>
          <a:srcRect/>
          <a:stretch>
            <a:fillRect/>
          </a:stretch>
        </p:blipFill>
        <p:spPr bwMode="auto">
          <a:xfrm>
            <a:off x="2252663" y="0"/>
            <a:ext cx="4935537" cy="5064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9461">
                                            <p:txEl>
                                              <p:pRg st="0" end="0"/>
                                            </p:txEl>
                                          </p:spTgt>
                                        </p:tgtEl>
                                        <p:attrNameLst>
                                          <p:attrName>style.visibility</p:attrName>
                                        </p:attrNameLst>
                                      </p:cBhvr>
                                      <p:to>
                                        <p:strVal val="visible"/>
                                      </p:to>
                                    </p:set>
                                    <p:anim calcmode="lin" valueType="num">
                                      <p:cBhvr additive="base">
                                        <p:cTn id="11" dur="500" fill="hold"/>
                                        <p:tgtEl>
                                          <p:spTgt spid="1946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46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p:cNvPicPr>
            <a:picLocks noChangeAspect="1"/>
          </p:cNvPicPr>
          <p:nvPr/>
        </p:nvPicPr>
        <p:blipFill>
          <a:blip r:embed="rId3"/>
          <a:srcRect/>
          <a:stretch>
            <a:fillRect/>
          </a:stretch>
        </p:blipFill>
        <p:spPr bwMode="auto">
          <a:xfrm>
            <a:off x="1066800" y="-30163"/>
            <a:ext cx="7086600" cy="5075238"/>
          </a:xfrm>
          <a:prstGeom prst="rect">
            <a:avLst/>
          </a:prstGeom>
          <a:noFill/>
          <a:ln w="9525">
            <a:noFill/>
            <a:miter lim="800000"/>
            <a:headEnd/>
            <a:tailEnd/>
          </a:ln>
        </p:spPr>
      </p:pic>
      <p:sp>
        <p:nvSpPr>
          <p:cNvPr id="19460" name="Rectangle 2"/>
          <p:cNvSpPr>
            <a:spLocks noGrp="1" noChangeArrowheads="1"/>
          </p:cNvSpPr>
          <p:nvPr>
            <p:ph type="title"/>
          </p:nvPr>
        </p:nvSpPr>
        <p:spPr>
          <a:xfrm>
            <a:off x="76200" y="365125"/>
            <a:ext cx="9144000" cy="549275"/>
          </a:xfrm>
        </p:spPr>
        <p:txBody>
          <a:bodyPr/>
          <a:lstStyle/>
          <a:p>
            <a:pPr algn="ctr" fontAlgn="auto">
              <a:spcAft>
                <a:spcPts val="0"/>
              </a:spcAft>
              <a:defRPr/>
            </a:pPr>
            <a:r>
              <a:rPr lang="en-US" sz="4400" dirty="0" smtClean="0"/>
              <a:t>Moving on up…(</a:t>
            </a:r>
            <a:r>
              <a:rPr lang="en-US" sz="4400" dirty="0" smtClean="0">
                <a:solidFill>
                  <a:srgbClr val="951B6E"/>
                </a:solidFill>
              </a:rPr>
              <a:t>1994-2011</a:t>
            </a:r>
            <a:r>
              <a:rPr lang="en-US" sz="4400" dirty="0" smtClean="0"/>
              <a:t>)</a:t>
            </a:r>
            <a:endParaRPr lang="en-US" sz="4400" dirty="0"/>
          </a:p>
        </p:txBody>
      </p:sp>
      <p:sp>
        <p:nvSpPr>
          <p:cNvPr id="19461" name="Rectangle 3"/>
          <p:cNvSpPr>
            <a:spLocks noGrp="1" noChangeArrowheads="1"/>
          </p:cNvSpPr>
          <p:nvPr>
            <p:ph idx="1"/>
          </p:nvPr>
        </p:nvSpPr>
        <p:spPr>
          <a:xfrm>
            <a:off x="304800" y="1100138"/>
            <a:ext cx="8839200" cy="3579812"/>
          </a:xfrm>
        </p:spPr>
        <p:txBody>
          <a:bodyPr rtlCol="0">
            <a:normAutofit/>
          </a:bodyPr>
          <a:lstStyle/>
          <a:p>
            <a:pPr marL="0" indent="0" fontAlgn="auto">
              <a:lnSpc>
                <a:spcPct val="110000"/>
              </a:lnSpc>
              <a:spcBef>
                <a:spcPts val="0"/>
              </a:spcBef>
              <a:spcAft>
                <a:spcPts val="0"/>
              </a:spcAft>
              <a:buFont typeface="Arial" pitchFamily="34" charset="0"/>
              <a:buNone/>
              <a:defRPr/>
            </a:pPr>
            <a:r>
              <a:rPr lang="en-US" sz="4000" dirty="0" smtClean="0">
                <a:solidFill>
                  <a:srgbClr val="951B6E"/>
                </a:solidFill>
              </a:rPr>
              <a:t>June 26, 2003</a:t>
            </a:r>
            <a:r>
              <a:rPr lang="en-US" sz="4000" dirty="0" smtClean="0"/>
              <a:t>: </a:t>
            </a:r>
            <a:r>
              <a:rPr lang="en-US" sz="4000" b="0" dirty="0"/>
              <a:t>United States Supreme Court </a:t>
            </a:r>
            <a:r>
              <a:rPr lang="en-US" sz="4000" b="0" dirty="0" smtClean="0"/>
              <a:t>rules 6-3 </a:t>
            </a:r>
            <a:r>
              <a:rPr lang="en-US" sz="4000" b="0" dirty="0"/>
              <a:t>in </a:t>
            </a:r>
            <a:r>
              <a:rPr lang="en-US" sz="4000" i="1" dirty="0" smtClean="0"/>
              <a:t>Lawrence v. Texas</a:t>
            </a:r>
            <a:r>
              <a:rPr lang="en-US" sz="4000" dirty="0" smtClean="0"/>
              <a:t> </a:t>
            </a:r>
            <a:r>
              <a:rPr lang="en-US" sz="4000" b="0" dirty="0" smtClean="0"/>
              <a:t>that 1986’s </a:t>
            </a:r>
            <a:r>
              <a:rPr lang="en-US" sz="4000" b="0" i="1" dirty="0" smtClean="0"/>
              <a:t>Bowers v. Hardwick</a:t>
            </a:r>
            <a:r>
              <a:rPr lang="en-US" sz="4000" b="0" dirty="0" smtClean="0"/>
              <a:t> “was not correct when it was decided, and it is not correct today.”</a:t>
            </a:r>
            <a:endParaRPr lang="en-US" dirty="0" smtClean="0"/>
          </a:p>
          <a:p>
            <a:pPr marL="609600" indent="-609600" fontAlgn="auto">
              <a:spcAft>
                <a:spcPts val="0"/>
              </a:spcAft>
              <a:buFont typeface="Wingdings" charset="0"/>
              <a:buAutoNum type="arabicPeriod"/>
              <a:defRPr/>
            </a:pPr>
            <a:endParaRPr lang="en-US" dirty="0"/>
          </a:p>
        </p:txBody>
      </p:sp>
      <p:sp>
        <p:nvSpPr>
          <p:cNvPr id="61444"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9458"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61446"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F835DAE6-17F1-4EC3-B004-BF948849D004}" type="slidenum">
              <a:rPr lang="en-US" sz="1000">
                <a:solidFill>
                  <a:schemeClr val="tx1"/>
                </a:solidFill>
                <a:latin typeface="Arial" charset="0"/>
                <a:ea typeface="ＭＳ Ｐゴシック" pitchFamily="-60" charset="-128"/>
              </a:rPr>
              <a:pPr/>
              <a:t>24</a:t>
            </a:fld>
            <a:endParaRPr lang="en-US" sz="1000">
              <a:solidFill>
                <a:schemeClr val="tx1"/>
              </a:solidFill>
              <a:latin typeface="Arial" charset="0"/>
              <a:ea typeface="ＭＳ Ｐゴシック" pitchFamily="-6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 calcmode="lin" valueType="num">
                                      <p:cBhvr additive="base">
                                        <p:cTn id="7" dur="500"/>
                                        <p:tgtEl>
                                          <p:spTgt spid="19461">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94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3489" name="Picture 1"/>
          <p:cNvPicPr>
            <a:picLocks noChangeAspect="1"/>
          </p:cNvPicPr>
          <p:nvPr/>
        </p:nvPicPr>
        <p:blipFill>
          <a:blip r:embed="rId3"/>
          <a:srcRect/>
          <a:stretch>
            <a:fillRect/>
          </a:stretch>
        </p:blipFill>
        <p:spPr bwMode="auto">
          <a:xfrm>
            <a:off x="1265238" y="0"/>
            <a:ext cx="6858000" cy="5011738"/>
          </a:xfrm>
          <a:prstGeom prst="rect">
            <a:avLst/>
          </a:prstGeom>
          <a:noFill/>
          <a:ln w="9525">
            <a:noFill/>
            <a:miter lim="800000"/>
            <a:headEnd/>
            <a:tailEnd/>
          </a:ln>
        </p:spPr>
      </p:pic>
      <p:sp>
        <p:nvSpPr>
          <p:cNvPr id="19460" name="Rectangle 2"/>
          <p:cNvSpPr>
            <a:spLocks noGrp="1" noChangeArrowheads="1"/>
          </p:cNvSpPr>
          <p:nvPr>
            <p:ph type="title"/>
          </p:nvPr>
        </p:nvSpPr>
        <p:spPr>
          <a:xfrm>
            <a:off x="76200" y="365125"/>
            <a:ext cx="9144000" cy="549275"/>
          </a:xfrm>
        </p:spPr>
        <p:txBody>
          <a:bodyPr/>
          <a:lstStyle/>
          <a:p>
            <a:pPr algn="ctr" fontAlgn="auto">
              <a:spcAft>
                <a:spcPts val="0"/>
              </a:spcAft>
              <a:defRPr/>
            </a:pPr>
            <a:r>
              <a:rPr lang="en-US" sz="4400" dirty="0"/>
              <a:t>Moving on up…(</a:t>
            </a:r>
            <a:r>
              <a:rPr lang="en-US" sz="4400" dirty="0">
                <a:solidFill>
                  <a:srgbClr val="951B6E"/>
                </a:solidFill>
              </a:rPr>
              <a:t>1994-2011</a:t>
            </a:r>
            <a:r>
              <a:rPr lang="en-US" sz="4400" dirty="0"/>
              <a:t>)</a:t>
            </a:r>
          </a:p>
        </p:txBody>
      </p:sp>
      <p:sp>
        <p:nvSpPr>
          <p:cNvPr id="19461" name="Rectangle 3"/>
          <p:cNvSpPr>
            <a:spLocks noGrp="1" noChangeArrowheads="1"/>
          </p:cNvSpPr>
          <p:nvPr>
            <p:ph idx="1"/>
          </p:nvPr>
        </p:nvSpPr>
        <p:spPr>
          <a:xfrm>
            <a:off x="304800" y="1100138"/>
            <a:ext cx="8610600" cy="3579812"/>
          </a:xfrm>
        </p:spPr>
        <p:txBody>
          <a:bodyPr rtlCol="0">
            <a:normAutofit fontScale="92500"/>
          </a:bodyPr>
          <a:lstStyle/>
          <a:p>
            <a:pPr marL="0" indent="0" fontAlgn="auto">
              <a:spcAft>
                <a:spcPts val="0"/>
              </a:spcAft>
              <a:buFont typeface="Arial" pitchFamily="34" charset="0"/>
              <a:buNone/>
              <a:defRPr/>
            </a:pPr>
            <a:r>
              <a:rPr lang="en-US" sz="4000" dirty="0" smtClean="0">
                <a:solidFill>
                  <a:srgbClr val="951B6E"/>
                </a:solidFill>
              </a:rPr>
              <a:t>May 17, 2004</a:t>
            </a:r>
            <a:r>
              <a:rPr lang="en-US" sz="4000" dirty="0" smtClean="0"/>
              <a:t>: Legal same-sex marriages begin in the first jurisdiction in the United States (Massachusetts) as a result of state Supreme Court </a:t>
            </a:r>
            <a:r>
              <a:rPr lang="en-US" sz="4000" i="1" dirty="0" err="1" smtClean="0"/>
              <a:t>Goodridge</a:t>
            </a:r>
            <a:r>
              <a:rPr lang="en-US" sz="4000" i="1" dirty="0" smtClean="0"/>
              <a:t> v. Department of Public Health</a:t>
            </a:r>
            <a:r>
              <a:rPr lang="en-US" sz="4000" dirty="0" smtClean="0"/>
              <a:t> decision issued in November 2003.</a:t>
            </a:r>
          </a:p>
          <a:p>
            <a:pPr marL="609600" indent="-609600" fontAlgn="auto">
              <a:spcAft>
                <a:spcPts val="0"/>
              </a:spcAft>
              <a:buFont typeface="Wingdings" charset="0"/>
              <a:buAutoNum type="arabicPeriod"/>
              <a:defRPr/>
            </a:pPr>
            <a:endParaRPr lang="en-US" dirty="0"/>
          </a:p>
          <a:p>
            <a:pPr marL="609600" indent="-609600" fontAlgn="auto">
              <a:spcAft>
                <a:spcPts val="0"/>
              </a:spcAft>
              <a:buFont typeface="Wingdings" charset="0"/>
              <a:buAutoNum type="arabicPeriod"/>
              <a:defRPr/>
            </a:pPr>
            <a:endParaRPr lang="en-US" dirty="0"/>
          </a:p>
        </p:txBody>
      </p:sp>
      <p:sp>
        <p:nvSpPr>
          <p:cNvPr id="63492"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9458"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63494"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44EA3122-FFAF-4C71-BC1A-77B90FB7DB3C}" type="slidenum">
              <a:rPr lang="en-US" sz="1000">
                <a:solidFill>
                  <a:schemeClr val="tx1"/>
                </a:solidFill>
                <a:latin typeface="Arial" charset="0"/>
                <a:ea typeface="ＭＳ Ｐゴシック" pitchFamily="-60" charset="-128"/>
              </a:rPr>
              <a:pPr/>
              <a:t>25</a:t>
            </a:fld>
            <a:endParaRPr lang="en-US" sz="1000">
              <a:solidFill>
                <a:schemeClr val="tx1"/>
              </a:solidFill>
              <a:latin typeface="Arial" charset="0"/>
              <a:ea typeface="ＭＳ Ｐゴシック" pitchFamily="-60" charset="-128"/>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p:cNvPicPr>
            <a:picLocks noChangeAspect="1"/>
          </p:cNvPicPr>
          <p:nvPr/>
        </p:nvPicPr>
        <p:blipFill>
          <a:blip r:embed="rId3"/>
          <a:srcRect/>
          <a:stretch>
            <a:fillRect/>
          </a:stretch>
        </p:blipFill>
        <p:spPr bwMode="auto">
          <a:xfrm>
            <a:off x="0" y="0"/>
            <a:ext cx="9144000" cy="5038725"/>
          </a:xfrm>
          <a:prstGeom prst="rect">
            <a:avLst/>
          </a:prstGeom>
          <a:noFill/>
          <a:ln w="9525">
            <a:noFill/>
            <a:miter lim="800000"/>
            <a:headEnd/>
            <a:tailEnd/>
          </a:ln>
        </p:spPr>
      </p:pic>
      <p:sp>
        <p:nvSpPr>
          <p:cNvPr id="19460" name="Rectangle 2"/>
          <p:cNvSpPr>
            <a:spLocks noGrp="1" noChangeArrowheads="1"/>
          </p:cNvSpPr>
          <p:nvPr>
            <p:ph type="title"/>
          </p:nvPr>
        </p:nvSpPr>
        <p:spPr>
          <a:xfrm>
            <a:off x="76200" y="365125"/>
            <a:ext cx="9144000" cy="549275"/>
          </a:xfrm>
        </p:spPr>
        <p:txBody>
          <a:bodyPr/>
          <a:lstStyle/>
          <a:p>
            <a:pPr algn="ctr" fontAlgn="auto">
              <a:spcAft>
                <a:spcPts val="0"/>
              </a:spcAft>
              <a:defRPr/>
            </a:pPr>
            <a:r>
              <a:rPr lang="en-US" sz="4400" dirty="0"/>
              <a:t>Moving on up…(</a:t>
            </a:r>
            <a:r>
              <a:rPr lang="en-US" sz="4400" dirty="0">
                <a:solidFill>
                  <a:srgbClr val="951B6E"/>
                </a:solidFill>
              </a:rPr>
              <a:t>1994-2011</a:t>
            </a:r>
            <a:r>
              <a:rPr lang="en-US" sz="4400" dirty="0"/>
              <a:t>)</a:t>
            </a:r>
          </a:p>
        </p:txBody>
      </p:sp>
      <p:sp>
        <p:nvSpPr>
          <p:cNvPr id="19461" name="Rectangle 3"/>
          <p:cNvSpPr>
            <a:spLocks noGrp="1" noChangeArrowheads="1"/>
          </p:cNvSpPr>
          <p:nvPr>
            <p:ph idx="1"/>
          </p:nvPr>
        </p:nvSpPr>
        <p:spPr>
          <a:xfrm>
            <a:off x="290513" y="1006475"/>
            <a:ext cx="8610600" cy="3938588"/>
          </a:xfrm>
        </p:spPr>
        <p:txBody>
          <a:bodyPr rtlCol="0">
            <a:normAutofit fontScale="25000" lnSpcReduction="20000"/>
          </a:bodyPr>
          <a:lstStyle/>
          <a:p>
            <a:pPr marL="0" indent="0" fontAlgn="auto">
              <a:lnSpc>
                <a:spcPct val="120000"/>
              </a:lnSpc>
              <a:spcBef>
                <a:spcPts val="0"/>
              </a:spcBef>
              <a:spcAft>
                <a:spcPts val="0"/>
              </a:spcAft>
              <a:buFont typeface="Arial" pitchFamily="34" charset="0"/>
              <a:buNone/>
              <a:defRPr/>
            </a:pPr>
            <a:r>
              <a:rPr lang="en-US" sz="16000" dirty="0" smtClean="0">
                <a:solidFill>
                  <a:srgbClr val="951B6E"/>
                </a:solidFill>
              </a:rPr>
              <a:t>December 22, 2010</a:t>
            </a:r>
            <a:r>
              <a:rPr lang="en-US" sz="16000" dirty="0" smtClean="0"/>
              <a:t>: </a:t>
            </a:r>
            <a:r>
              <a:rPr lang="en-US" sz="16000" b="0" dirty="0" smtClean="0"/>
              <a:t>President Obama signs repeal of the 1993 “Don’t Ask, Don’t Tell” policy into law, ending this bastion of sexual orientation-based workplace discrimination in the federal government on September 20, 2011</a:t>
            </a:r>
            <a:r>
              <a:rPr lang="en-US" sz="16000" dirty="0" smtClean="0"/>
              <a:t>.</a:t>
            </a:r>
            <a:endParaRPr lang="en-US" sz="16000" dirty="0"/>
          </a:p>
          <a:p>
            <a:pPr marL="609600" indent="-609600" fontAlgn="auto">
              <a:spcAft>
                <a:spcPts val="0"/>
              </a:spcAft>
              <a:buFont typeface="Wingdings" charset="0"/>
              <a:buAutoNum type="arabicPeriod"/>
              <a:defRPr/>
            </a:pPr>
            <a:endParaRPr lang="en-US" dirty="0"/>
          </a:p>
        </p:txBody>
      </p:sp>
      <p:sp>
        <p:nvSpPr>
          <p:cNvPr id="65540"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9458"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65542"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391AFD55-271B-4148-AD74-DA9FFEC47345}" type="slidenum">
              <a:rPr lang="en-US" sz="1000">
                <a:solidFill>
                  <a:schemeClr val="tx1"/>
                </a:solidFill>
                <a:latin typeface="Arial" charset="0"/>
                <a:ea typeface="ＭＳ Ｐゴシック" pitchFamily="-60" charset="-128"/>
              </a:rPr>
              <a:pPr/>
              <a:t>26</a:t>
            </a:fld>
            <a:endParaRPr lang="en-US" sz="1000">
              <a:solidFill>
                <a:schemeClr val="tx1"/>
              </a:solidFill>
              <a:latin typeface="Arial" charset="0"/>
              <a:ea typeface="ＭＳ Ｐゴシック" pitchFamily="-60"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p:cNvPicPr>
            <a:picLocks noChangeAspect="1"/>
          </p:cNvPicPr>
          <p:nvPr/>
        </p:nvPicPr>
        <p:blipFill>
          <a:blip r:embed="rId3"/>
          <a:srcRect/>
          <a:stretch>
            <a:fillRect/>
          </a:stretch>
        </p:blipFill>
        <p:spPr bwMode="auto">
          <a:xfrm>
            <a:off x="1246188" y="0"/>
            <a:ext cx="6896100" cy="5056188"/>
          </a:xfrm>
          <a:prstGeom prst="rect">
            <a:avLst/>
          </a:prstGeom>
          <a:noFill/>
          <a:ln w="9525">
            <a:noFill/>
            <a:miter lim="800000"/>
            <a:headEnd/>
            <a:tailEnd/>
          </a:ln>
        </p:spPr>
      </p:pic>
      <p:sp>
        <p:nvSpPr>
          <p:cNvPr id="19460" name="Rectangle 2"/>
          <p:cNvSpPr>
            <a:spLocks noGrp="1" noChangeArrowheads="1"/>
          </p:cNvSpPr>
          <p:nvPr>
            <p:ph type="title"/>
          </p:nvPr>
        </p:nvSpPr>
        <p:spPr>
          <a:xfrm>
            <a:off x="0" y="365125"/>
            <a:ext cx="9220200" cy="549275"/>
          </a:xfrm>
        </p:spPr>
        <p:txBody>
          <a:bodyPr/>
          <a:lstStyle/>
          <a:p>
            <a:pPr algn="ctr" fontAlgn="auto">
              <a:spcAft>
                <a:spcPts val="0"/>
              </a:spcAft>
              <a:defRPr/>
            </a:pPr>
            <a:r>
              <a:rPr lang="en-US" sz="3400" dirty="0" smtClean="0"/>
              <a:t>2 STEPS FORWARD, 2 steps back (</a:t>
            </a:r>
            <a:r>
              <a:rPr lang="en-US" sz="3400" dirty="0">
                <a:solidFill>
                  <a:srgbClr val="951B6E"/>
                </a:solidFill>
              </a:rPr>
              <a:t>1994-2011</a:t>
            </a:r>
            <a:r>
              <a:rPr lang="en-US" sz="3400" dirty="0"/>
              <a:t>)</a:t>
            </a:r>
          </a:p>
        </p:txBody>
      </p:sp>
      <p:sp>
        <p:nvSpPr>
          <p:cNvPr id="19461" name="Rectangle 3"/>
          <p:cNvSpPr>
            <a:spLocks noGrp="1" noChangeArrowheads="1"/>
          </p:cNvSpPr>
          <p:nvPr>
            <p:ph idx="1"/>
          </p:nvPr>
        </p:nvSpPr>
        <p:spPr>
          <a:xfrm>
            <a:off x="107950" y="1100138"/>
            <a:ext cx="8807450" cy="3579812"/>
          </a:xfrm>
        </p:spPr>
        <p:txBody>
          <a:bodyPr rtlCol="0">
            <a:normAutofit fontScale="25000" lnSpcReduction="20000"/>
          </a:bodyPr>
          <a:lstStyle/>
          <a:p>
            <a:pPr marL="0" indent="0" fontAlgn="auto">
              <a:lnSpc>
                <a:spcPct val="120000"/>
              </a:lnSpc>
              <a:spcBef>
                <a:spcPts val="0"/>
              </a:spcBef>
              <a:spcAft>
                <a:spcPts val="0"/>
              </a:spcAft>
              <a:buFont typeface="Arial" pitchFamily="34" charset="0"/>
              <a:buNone/>
              <a:defRPr/>
            </a:pPr>
            <a:r>
              <a:rPr lang="en-US" sz="16800" dirty="0" smtClean="0">
                <a:solidFill>
                  <a:srgbClr val="951B6E"/>
                </a:solidFill>
              </a:rPr>
              <a:t>November 4, 2008</a:t>
            </a:r>
            <a:r>
              <a:rPr lang="en-US" sz="16800" b="0" dirty="0" smtClean="0"/>
              <a:t>: After an $84M campaign California voters pass Proposition 8, an initiative constitutional amendment prohibiting civil marriage between same-sex couples.</a:t>
            </a:r>
            <a:endParaRPr lang="en-US" sz="16800" b="0" dirty="0"/>
          </a:p>
          <a:p>
            <a:pPr marL="609600" indent="-609600" fontAlgn="auto">
              <a:spcAft>
                <a:spcPts val="0"/>
              </a:spcAft>
              <a:buFont typeface="Wingdings" charset="0"/>
              <a:buAutoNum type="arabicPeriod"/>
              <a:defRPr/>
            </a:pPr>
            <a:endParaRPr lang="en-US" dirty="0"/>
          </a:p>
        </p:txBody>
      </p:sp>
      <p:sp>
        <p:nvSpPr>
          <p:cNvPr id="67588"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9458"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67590"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31CF6D0D-7B85-498A-82D4-D8922E88E270}" type="slidenum">
              <a:rPr lang="en-US" sz="1000">
                <a:solidFill>
                  <a:schemeClr val="tx1"/>
                </a:solidFill>
                <a:latin typeface="Arial" charset="0"/>
                <a:ea typeface="ＭＳ Ｐゴシック" pitchFamily="-60" charset="-128"/>
              </a:rPr>
              <a:pPr/>
              <a:t>27</a:t>
            </a:fld>
            <a:endParaRPr lang="en-US" sz="1000">
              <a:solidFill>
                <a:schemeClr val="tx1"/>
              </a:solidFill>
              <a:latin typeface="Arial" charset="0"/>
              <a:ea typeface="ＭＳ Ｐゴシック" pitchFamily="-6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Effect transition="in" filter="dissolve">
                                      <p:cBhvr>
                                        <p:cTn id="7" dur="500"/>
                                        <p:tgtEl>
                                          <p:spTgt spid="194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381000" y="365125"/>
            <a:ext cx="8763000" cy="549275"/>
          </a:xfrm>
        </p:spPr>
        <p:txBody>
          <a:bodyPr/>
          <a:lstStyle/>
          <a:p>
            <a:pPr algn="ctr" fontAlgn="auto">
              <a:spcAft>
                <a:spcPts val="0"/>
              </a:spcAft>
              <a:defRPr/>
            </a:pPr>
            <a:r>
              <a:rPr lang="en-US" sz="4400" dirty="0" smtClean="0"/>
              <a:t>Biography</a:t>
            </a:r>
            <a:endParaRPr lang="en-US" sz="4400" dirty="0"/>
          </a:p>
        </p:txBody>
      </p:sp>
      <p:sp>
        <p:nvSpPr>
          <p:cNvPr id="19461" name="Rectangle 3"/>
          <p:cNvSpPr>
            <a:spLocks noGrp="1" noChangeArrowheads="1"/>
          </p:cNvSpPr>
          <p:nvPr>
            <p:ph idx="1"/>
          </p:nvPr>
        </p:nvSpPr>
        <p:spPr>
          <a:xfrm>
            <a:off x="431800" y="1100138"/>
            <a:ext cx="8712200" cy="3830637"/>
          </a:xfrm>
        </p:spPr>
        <p:txBody>
          <a:bodyPr rtlCol="0">
            <a:normAutofit fontScale="85000" lnSpcReduction="10000"/>
          </a:bodyPr>
          <a:lstStyle/>
          <a:p>
            <a:pPr marL="0" indent="0" fontAlgn="auto">
              <a:spcAft>
                <a:spcPts val="0"/>
              </a:spcAft>
              <a:buFont typeface="Arial" pitchFamily="34" charset="0"/>
              <a:buNone/>
              <a:defRPr/>
            </a:pPr>
            <a:r>
              <a:rPr lang="en-US" sz="3500" dirty="0"/>
              <a:t>Born</a:t>
            </a:r>
            <a:endParaRPr lang="en-US" sz="3500" b="0" dirty="0"/>
          </a:p>
          <a:p>
            <a:pPr marL="457200" indent="-457200" fontAlgn="auto">
              <a:spcAft>
                <a:spcPts val="0"/>
              </a:spcAft>
              <a:buFont typeface="Arial"/>
              <a:buChar char="•"/>
              <a:defRPr/>
            </a:pPr>
            <a:r>
              <a:rPr lang="en-US" sz="3500" b="0" dirty="0"/>
              <a:t>Grenville, Grenada (May 21, 1968)</a:t>
            </a:r>
          </a:p>
          <a:p>
            <a:pPr marL="0" indent="0" fontAlgn="auto">
              <a:spcAft>
                <a:spcPts val="0"/>
              </a:spcAft>
              <a:buFont typeface="Arial" pitchFamily="34" charset="0"/>
              <a:buNone/>
              <a:defRPr/>
            </a:pPr>
            <a:r>
              <a:rPr lang="en-US" sz="3300" dirty="0"/>
              <a:t>Lived</a:t>
            </a:r>
          </a:p>
          <a:p>
            <a:pPr marL="320040" lvl="1" indent="-320040" fontAlgn="auto">
              <a:lnSpc>
                <a:spcPct val="110000"/>
              </a:lnSpc>
              <a:spcBef>
                <a:spcPts val="0"/>
              </a:spcBef>
              <a:spcAft>
                <a:spcPts val="0"/>
              </a:spcAft>
              <a:buClrTx/>
              <a:buFont typeface="Arial"/>
              <a:buChar char="•"/>
              <a:defRPr/>
            </a:pPr>
            <a:r>
              <a:rPr lang="en-US" sz="3500" dirty="0"/>
              <a:t>Massachusetts, Illinois and California (1970-1978)</a:t>
            </a:r>
          </a:p>
          <a:p>
            <a:pPr marL="320040" lvl="1" indent="-320040" fontAlgn="auto">
              <a:lnSpc>
                <a:spcPct val="110000"/>
              </a:lnSpc>
              <a:spcBef>
                <a:spcPts val="0"/>
              </a:spcBef>
              <a:spcAft>
                <a:spcPts val="0"/>
              </a:spcAft>
              <a:buClrTx/>
              <a:buFont typeface="Arial"/>
              <a:buChar char="•"/>
              <a:defRPr/>
            </a:pPr>
            <a:r>
              <a:rPr lang="en-US" sz="3500" dirty="0"/>
              <a:t>Christ Church, Barbados (1978-1986)</a:t>
            </a:r>
          </a:p>
          <a:p>
            <a:pPr marL="320040" lvl="1" indent="-320040" fontAlgn="auto">
              <a:lnSpc>
                <a:spcPct val="110000"/>
              </a:lnSpc>
              <a:spcBef>
                <a:spcPts val="0"/>
              </a:spcBef>
              <a:spcAft>
                <a:spcPts val="0"/>
              </a:spcAft>
              <a:buClrTx/>
              <a:buFont typeface="Arial"/>
              <a:buChar char="•"/>
              <a:defRPr/>
            </a:pPr>
            <a:r>
              <a:rPr lang="en-US" sz="3500" dirty="0"/>
              <a:t>Troy, NY (1986-1994)</a:t>
            </a:r>
          </a:p>
          <a:p>
            <a:pPr marL="320040" lvl="1" indent="-320040" fontAlgn="auto">
              <a:lnSpc>
                <a:spcPct val="110000"/>
              </a:lnSpc>
              <a:spcBef>
                <a:spcPts val="0"/>
              </a:spcBef>
              <a:spcAft>
                <a:spcPts val="0"/>
              </a:spcAft>
              <a:buClrTx/>
              <a:buFont typeface="Arial"/>
              <a:buChar char="•"/>
              <a:defRPr/>
            </a:pPr>
            <a:r>
              <a:rPr lang="en-US" sz="3500" dirty="0"/>
              <a:t>Los Angeles, CA (1994-2011)</a:t>
            </a:r>
          </a:p>
          <a:p>
            <a:pPr marL="320040" lvl="1" indent="-320040" fontAlgn="auto">
              <a:lnSpc>
                <a:spcPct val="110000"/>
              </a:lnSpc>
              <a:spcBef>
                <a:spcPts val="0"/>
              </a:spcBef>
              <a:spcAft>
                <a:spcPts val="0"/>
              </a:spcAft>
              <a:buClrTx/>
              <a:buFont typeface="Arial"/>
              <a:buChar char="•"/>
              <a:defRPr/>
            </a:pPr>
            <a:r>
              <a:rPr lang="en-US" sz="3500" b="1" i="1" dirty="0">
                <a:solidFill>
                  <a:schemeClr val="accent2"/>
                </a:solidFill>
              </a:rPr>
              <a:t>Arlington, VA (2011-2013)</a:t>
            </a:r>
          </a:p>
          <a:p>
            <a:pPr marL="609600" indent="-609600" fontAlgn="auto">
              <a:spcAft>
                <a:spcPts val="0"/>
              </a:spcAft>
              <a:buFont typeface="Wingdings" charset="0"/>
              <a:buAutoNum type="arabicPeriod"/>
              <a:defRPr/>
            </a:pPr>
            <a:endParaRPr lang="en-US" dirty="0"/>
          </a:p>
          <a:p>
            <a:pPr marL="609600" indent="-609600" fontAlgn="auto">
              <a:spcAft>
                <a:spcPts val="0"/>
              </a:spcAft>
              <a:buFont typeface="Wingdings" charset="0"/>
              <a:buAutoNum type="arabicPeriod"/>
              <a:defRPr/>
            </a:pPr>
            <a:endParaRPr lang="en-US" dirty="0"/>
          </a:p>
        </p:txBody>
      </p:sp>
      <p:sp>
        <p:nvSpPr>
          <p:cNvPr id="69635"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9458"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69637"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181E0A91-8C96-4F7A-848A-061BF101ADBA}" type="slidenum">
              <a:rPr lang="en-US" sz="1000">
                <a:solidFill>
                  <a:schemeClr val="tx1"/>
                </a:solidFill>
                <a:latin typeface="Arial" charset="0"/>
                <a:ea typeface="ＭＳ Ｐゴシック" pitchFamily="-60" charset="-128"/>
              </a:rPr>
              <a:pPr/>
              <a:t>28</a:t>
            </a:fld>
            <a:endParaRPr lang="en-US" sz="1000">
              <a:solidFill>
                <a:schemeClr val="tx1"/>
              </a:solidFill>
              <a:latin typeface="Arial" charset="0"/>
              <a:ea typeface="ＭＳ Ｐゴシック" pitchFamily="-6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9461">
                                            <p:txEl>
                                              <p:pRg st="7" end="7"/>
                                            </p:txEl>
                                          </p:spTgt>
                                        </p:tgtEl>
                                      </p:cBhvr>
                                    </p:animEffect>
                                    <p:animScale>
                                      <p:cBhvr>
                                        <p:cTn id="7" dur="250" autoRev="1" fill="hold"/>
                                        <p:tgtEl>
                                          <p:spTgt spid="19461">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p:cNvPicPr>
            <a:picLocks noChangeAspect="1"/>
          </p:cNvPicPr>
          <p:nvPr/>
        </p:nvPicPr>
        <p:blipFill>
          <a:blip r:embed="rId3"/>
          <a:srcRect/>
          <a:stretch>
            <a:fillRect/>
          </a:stretch>
        </p:blipFill>
        <p:spPr bwMode="auto">
          <a:xfrm>
            <a:off x="2189163" y="0"/>
            <a:ext cx="5010150" cy="5040313"/>
          </a:xfrm>
          <a:prstGeom prst="rect">
            <a:avLst/>
          </a:prstGeom>
          <a:noFill/>
          <a:ln w="9525">
            <a:noFill/>
            <a:miter lim="800000"/>
            <a:headEnd/>
            <a:tailEnd/>
          </a:ln>
        </p:spPr>
      </p:pic>
      <p:sp>
        <p:nvSpPr>
          <p:cNvPr id="19460" name="Rectangle 2"/>
          <p:cNvSpPr>
            <a:spLocks noGrp="1" noChangeArrowheads="1"/>
          </p:cNvSpPr>
          <p:nvPr>
            <p:ph type="title"/>
          </p:nvPr>
        </p:nvSpPr>
        <p:spPr>
          <a:xfrm>
            <a:off x="76200" y="365125"/>
            <a:ext cx="9144000" cy="549275"/>
          </a:xfrm>
        </p:spPr>
        <p:txBody>
          <a:bodyPr/>
          <a:lstStyle/>
          <a:p>
            <a:pPr algn="ctr" fontAlgn="auto">
              <a:spcAft>
                <a:spcPts val="0"/>
              </a:spcAft>
              <a:defRPr/>
            </a:pPr>
            <a:r>
              <a:rPr lang="en-US" sz="3200" dirty="0" smtClean="0"/>
              <a:t>BIOGRAPHY: </a:t>
            </a:r>
            <a:r>
              <a:rPr lang="en-US" sz="3200" dirty="0" smtClean="0">
                <a:solidFill>
                  <a:schemeClr val="accent2"/>
                </a:solidFill>
              </a:rPr>
              <a:t>Arlington, </a:t>
            </a:r>
            <a:r>
              <a:rPr lang="en-US" sz="3200" dirty="0" err="1" smtClean="0">
                <a:solidFill>
                  <a:schemeClr val="accent2"/>
                </a:solidFill>
              </a:rPr>
              <a:t>va</a:t>
            </a:r>
            <a:r>
              <a:rPr lang="en-US" sz="3200" dirty="0" smtClean="0">
                <a:solidFill>
                  <a:schemeClr val="accent2"/>
                </a:solidFill>
              </a:rPr>
              <a:t> (2011-2013)</a:t>
            </a:r>
            <a:endParaRPr lang="en-US" sz="3200" dirty="0">
              <a:solidFill>
                <a:schemeClr val="accent2"/>
              </a:solidFill>
            </a:endParaRPr>
          </a:p>
        </p:txBody>
      </p:sp>
      <p:sp>
        <p:nvSpPr>
          <p:cNvPr id="71683" name="Rectangle 3"/>
          <p:cNvSpPr>
            <a:spLocks noGrp="1" noChangeArrowheads="1"/>
          </p:cNvSpPr>
          <p:nvPr>
            <p:ph idx="1"/>
          </p:nvPr>
        </p:nvSpPr>
        <p:spPr>
          <a:xfrm>
            <a:off x="0" y="952500"/>
            <a:ext cx="9144000" cy="3851275"/>
          </a:xfrm>
        </p:spPr>
        <p:txBody>
          <a:bodyPr/>
          <a:lstStyle/>
          <a:p>
            <a:pPr marL="319088" indent="-319088">
              <a:lnSpc>
                <a:spcPct val="120000"/>
              </a:lnSpc>
              <a:spcBef>
                <a:spcPct val="0"/>
              </a:spcBef>
              <a:buFont typeface="Arial" charset="0"/>
              <a:buChar char="•"/>
            </a:pPr>
            <a:r>
              <a:rPr lang="en-US" sz="3000" b="0" smtClean="0"/>
              <a:t>Named 2011 LGBT Educator of the Year by NOGLSTP </a:t>
            </a:r>
          </a:p>
          <a:p>
            <a:pPr marL="319088" indent="-319088">
              <a:lnSpc>
                <a:spcPct val="120000"/>
              </a:lnSpc>
              <a:spcBef>
                <a:spcPct val="0"/>
              </a:spcBef>
              <a:buFont typeface="Arial" charset="0"/>
              <a:buChar char="•"/>
            </a:pPr>
            <a:r>
              <a:rPr lang="en-US" sz="3000" b="0" smtClean="0"/>
              <a:t>Co-founded NSF’s LGBT &amp; Allies employee resource group in March 2012 with </a:t>
            </a:r>
            <a:r>
              <a:rPr lang="en-US" sz="3000" smtClean="0">
                <a:solidFill>
                  <a:srgbClr val="951B6E"/>
                </a:solidFill>
              </a:rPr>
              <a:t>Marcelo Vinces </a:t>
            </a:r>
            <a:r>
              <a:rPr lang="en-US" sz="3000" b="0" smtClean="0"/>
              <a:t>of BIO and </a:t>
            </a:r>
            <a:r>
              <a:rPr lang="en-US" sz="3000" smtClean="0">
                <a:solidFill>
                  <a:srgbClr val="951B6E"/>
                </a:solidFill>
              </a:rPr>
              <a:t>Janice Hicks </a:t>
            </a:r>
            <a:r>
              <a:rPr lang="en-US" sz="3000" b="0" smtClean="0"/>
              <a:t>of MPS</a:t>
            </a:r>
            <a:endParaRPr lang="en-US" sz="3000" b="0" i="1" smtClean="0"/>
          </a:p>
          <a:p>
            <a:pPr marL="319088" indent="-319088">
              <a:lnSpc>
                <a:spcPct val="120000"/>
              </a:lnSpc>
              <a:spcBef>
                <a:spcPct val="0"/>
              </a:spcBef>
              <a:buFont typeface="Arial" charset="0"/>
              <a:buChar char="•"/>
            </a:pPr>
            <a:r>
              <a:rPr lang="en-US" sz="3000" b="0" smtClean="0"/>
              <a:t>Co-organized NSF’s first Coming Out Day event on October 11, 2012 featuring </a:t>
            </a:r>
            <a:r>
              <a:rPr lang="en-US" sz="3000" smtClean="0">
                <a:solidFill>
                  <a:srgbClr val="951B6E"/>
                </a:solidFill>
              </a:rPr>
              <a:t>Kei Koizumi </a:t>
            </a:r>
            <a:r>
              <a:rPr lang="en-US" sz="3000" b="0" smtClean="0"/>
              <a:t>from White House Office of Science and Technology Policy</a:t>
            </a:r>
          </a:p>
        </p:txBody>
      </p:sp>
      <p:sp>
        <p:nvSpPr>
          <p:cNvPr id="71684"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9458"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71686"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5696D0C4-7779-4894-A9D9-13560584FBFA}" type="slidenum">
              <a:rPr lang="en-US" sz="1000">
                <a:solidFill>
                  <a:schemeClr val="tx1"/>
                </a:solidFill>
                <a:latin typeface="Arial" charset="0"/>
                <a:ea typeface="ＭＳ Ｐゴシック" pitchFamily="-60" charset="-128"/>
              </a:rPr>
              <a:pPr/>
              <a:t>29</a:t>
            </a:fld>
            <a:endParaRPr lang="en-US" sz="1000">
              <a:solidFill>
                <a:schemeClr val="tx1"/>
              </a:solidFill>
              <a:latin typeface="Arial" charset="0"/>
              <a:ea typeface="ＭＳ Ｐゴシック" pitchFamily="-6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algn="ctr" fontAlgn="auto">
              <a:spcAft>
                <a:spcPts val="0"/>
              </a:spcAft>
              <a:defRPr/>
            </a:pPr>
            <a:r>
              <a:rPr lang="en-US" sz="4400" dirty="0" smtClean="0"/>
              <a:t>Goals of this talk</a:t>
            </a:r>
            <a:endParaRPr lang="en-US" sz="4400" dirty="0"/>
          </a:p>
        </p:txBody>
      </p:sp>
      <p:sp>
        <p:nvSpPr>
          <p:cNvPr id="19461" name="Rectangle 3"/>
          <p:cNvSpPr>
            <a:spLocks noGrp="1" noChangeArrowheads="1"/>
          </p:cNvSpPr>
          <p:nvPr>
            <p:ph idx="1"/>
          </p:nvPr>
        </p:nvSpPr>
        <p:spPr>
          <a:xfrm>
            <a:off x="512763" y="1100138"/>
            <a:ext cx="8091487" cy="3579812"/>
          </a:xfrm>
        </p:spPr>
        <p:txBody>
          <a:bodyPr rtlCol="0">
            <a:normAutofit lnSpcReduction="10000"/>
          </a:bodyPr>
          <a:lstStyle/>
          <a:p>
            <a:pPr marL="609600" indent="-609600" fontAlgn="auto">
              <a:spcAft>
                <a:spcPts val="0"/>
              </a:spcAft>
              <a:buFont typeface="Wingdings" charset="0"/>
              <a:buAutoNum type="arabicPeriod"/>
              <a:defRPr/>
            </a:pPr>
            <a:r>
              <a:rPr lang="en-US" sz="4000" dirty="0">
                <a:solidFill>
                  <a:srgbClr val="951B6E"/>
                </a:solidFill>
              </a:rPr>
              <a:t>To provide </a:t>
            </a:r>
            <a:r>
              <a:rPr lang="en-US" sz="4000" dirty="0" smtClean="0">
                <a:solidFill>
                  <a:srgbClr val="951B6E"/>
                </a:solidFill>
              </a:rPr>
              <a:t>basic information about the history of LGBT rights in the USA </a:t>
            </a:r>
            <a:endParaRPr lang="en-US" sz="4000" dirty="0">
              <a:solidFill>
                <a:srgbClr val="951B6E"/>
              </a:solidFill>
            </a:endParaRPr>
          </a:p>
          <a:p>
            <a:pPr marL="609600" indent="-609600" fontAlgn="auto">
              <a:spcAft>
                <a:spcPts val="0"/>
              </a:spcAft>
              <a:buFont typeface="Wingdings" charset="0"/>
              <a:buAutoNum type="arabicPeriod"/>
              <a:defRPr/>
            </a:pPr>
            <a:r>
              <a:rPr lang="en-US" sz="4000" dirty="0">
                <a:solidFill>
                  <a:schemeClr val="accent2"/>
                </a:solidFill>
              </a:rPr>
              <a:t>To </a:t>
            </a:r>
            <a:r>
              <a:rPr lang="en-US" sz="4000" dirty="0" smtClean="0">
                <a:solidFill>
                  <a:schemeClr val="accent2"/>
                </a:solidFill>
              </a:rPr>
              <a:t>traverse my biography as a way of contextualizing and exemplifying LGBT progress</a:t>
            </a:r>
            <a:endParaRPr lang="en-US" sz="4000" dirty="0">
              <a:solidFill>
                <a:schemeClr val="accent2"/>
              </a:solidFill>
            </a:endParaRPr>
          </a:p>
          <a:p>
            <a:pPr marL="609600" indent="-609600" fontAlgn="auto">
              <a:spcAft>
                <a:spcPts val="0"/>
              </a:spcAft>
              <a:buFont typeface="Wingdings" charset="0"/>
              <a:buAutoNum type="arabicPeriod"/>
              <a:defRPr/>
            </a:pPr>
            <a:endParaRPr lang="en-US" dirty="0"/>
          </a:p>
          <a:p>
            <a:pPr marL="609600" indent="-609600" fontAlgn="auto">
              <a:spcAft>
                <a:spcPts val="0"/>
              </a:spcAft>
              <a:buFont typeface="Wingdings" charset="0"/>
              <a:buAutoNum type="arabicPeriod"/>
              <a:defRPr/>
            </a:pPr>
            <a:endParaRPr lang="en-US" dirty="0"/>
          </a:p>
        </p:txBody>
      </p:sp>
      <p:sp>
        <p:nvSpPr>
          <p:cNvPr id="19459"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9458"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2"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98C5145E-2932-4822-BDED-1FC5BF63DBC1}" type="slidenum">
              <a:rPr lang="en-US" sz="1000">
                <a:solidFill>
                  <a:schemeClr val="tx1"/>
                </a:solidFill>
                <a:latin typeface="Arial" charset="0"/>
                <a:ea typeface="ＭＳ Ｐゴシック" pitchFamily="-60" charset="-128"/>
              </a:rPr>
              <a:pPr/>
              <a:t>3</a:t>
            </a:fld>
            <a:endParaRPr lang="en-US" sz="1000">
              <a:solidFill>
                <a:schemeClr val="tx1"/>
              </a:solidFill>
              <a:latin typeface="Arial" charset="0"/>
              <a:ea typeface="ＭＳ Ｐゴシック" pitchFamily="-60" charset="-128"/>
            </a:endParaRPr>
          </a:p>
        </p:txBody>
      </p:sp>
    </p:spTree>
  </p:cSld>
  <p:clrMapOvr>
    <a:masterClrMapping/>
  </p:clrMapOvr>
  <p:transition spd="slow" advTm="35548"/>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sz="4400" dirty="0" smtClean="0"/>
              <a:t>ARE WE </a:t>
            </a:r>
            <a:r>
              <a:rPr lang="en-US" sz="4400" i="1" dirty="0" smtClean="0"/>
              <a:t>THERE</a:t>
            </a:r>
            <a:r>
              <a:rPr lang="en-US" sz="4400" dirty="0" smtClean="0"/>
              <a:t> YET?</a:t>
            </a:r>
            <a:endParaRPr lang="en-US" sz="4400" dirty="0"/>
          </a:p>
        </p:txBody>
      </p:sp>
      <p:sp>
        <p:nvSpPr>
          <p:cNvPr id="3" name="Content Placeholder 2"/>
          <p:cNvSpPr>
            <a:spLocks noGrp="1"/>
          </p:cNvSpPr>
          <p:nvPr>
            <p:ph idx="1"/>
          </p:nvPr>
        </p:nvSpPr>
        <p:spPr>
          <a:xfrm>
            <a:off x="822325" y="1100138"/>
            <a:ext cx="7521575" cy="1643062"/>
          </a:xfrm>
        </p:spPr>
        <p:txBody>
          <a:bodyPr/>
          <a:lstStyle/>
          <a:p>
            <a:pPr algn="ctr"/>
            <a:r>
              <a:rPr lang="en-US" sz="25000" smtClean="0">
                <a:solidFill>
                  <a:srgbClr val="951B6E"/>
                </a:solidFill>
              </a:rPr>
              <a:t>YES!</a:t>
            </a:r>
          </a:p>
        </p:txBody>
      </p:sp>
      <p:sp>
        <p:nvSpPr>
          <p:cNvPr id="73731"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a:latin typeface="Times New Roman" pitchFamily="18" charset="0"/>
                <a:ea typeface="ＭＳ Ｐゴシック" pitchFamily="-60" charset="-128"/>
              </a:rPr>
              <a:t>Ron Buckmire June 27, 2013</a:t>
            </a:r>
          </a:p>
        </p:txBody>
      </p:sp>
      <p:sp>
        <p:nvSpPr>
          <p:cNvPr id="5" name="Footer Placeholder 4"/>
          <p:cNvSpPr>
            <a:spLocks noGrp="1"/>
          </p:cNvSpPr>
          <p:nvPr>
            <p:ph type="ftr" sz="quarter" idx="11"/>
          </p:nvPr>
        </p:nvSpPr>
        <p:spPr/>
        <p:txBody>
          <a:bodyPr/>
          <a:lstStyle/>
          <a:p>
            <a:pPr>
              <a:defRPr/>
            </a:pPr>
            <a:r>
              <a:rPr lang="en-US"/>
              <a:t>National Science Foundation LGBT Pride Month Talk</a:t>
            </a:r>
            <a:endParaRPr lang="en-US"/>
          </a:p>
        </p:txBody>
      </p:sp>
      <p:sp>
        <p:nvSpPr>
          <p:cNvPr id="6" name="Slide Number Placeholder 5"/>
          <p:cNvSpPr>
            <a:spLocks noGrp="1"/>
          </p:cNvSpPr>
          <p:nvPr>
            <p:ph type="sldNum" sz="quarter" idx="12"/>
          </p:nvPr>
        </p:nvSpPr>
        <p:spPr/>
        <p:txBody>
          <a:bodyPr/>
          <a:lstStyle/>
          <a:p>
            <a:pPr>
              <a:defRPr/>
            </a:pPr>
            <a:fld id="{8C9C5A5A-F473-4E53-8CD0-C6EA2600ABC5}" type="slidenum">
              <a:rPr lang="en-US"/>
              <a:pPr>
                <a:defRPr/>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149225" y="203200"/>
            <a:ext cx="8713788" cy="549275"/>
          </a:xfrm>
        </p:spPr>
        <p:txBody>
          <a:bodyPr/>
          <a:lstStyle/>
          <a:p>
            <a:pPr algn="ctr" fontAlgn="auto">
              <a:spcAft>
                <a:spcPts val="0"/>
              </a:spcAft>
              <a:defRPr/>
            </a:pPr>
            <a:r>
              <a:rPr lang="en-US" sz="4400" dirty="0" smtClean="0"/>
              <a:t>THE WAY WE WERE: </a:t>
            </a:r>
            <a:r>
              <a:rPr lang="en-US" sz="4400" dirty="0" smtClean="0">
                <a:solidFill>
                  <a:srgbClr val="951B6E"/>
                </a:solidFill>
              </a:rPr>
              <a:t>1968</a:t>
            </a:r>
            <a:endParaRPr lang="en-US" sz="4400" dirty="0">
              <a:solidFill>
                <a:srgbClr val="951B6E"/>
              </a:solidFill>
            </a:endParaRPr>
          </a:p>
        </p:txBody>
      </p:sp>
      <p:sp>
        <p:nvSpPr>
          <p:cNvPr id="19461" name="Rectangle 3"/>
          <p:cNvSpPr>
            <a:spLocks noGrp="1" noChangeArrowheads="1"/>
          </p:cNvSpPr>
          <p:nvPr>
            <p:ph idx="1"/>
          </p:nvPr>
        </p:nvSpPr>
        <p:spPr>
          <a:xfrm>
            <a:off x="0" y="973138"/>
            <a:ext cx="9144000" cy="3890962"/>
          </a:xfrm>
        </p:spPr>
        <p:txBody>
          <a:bodyPr/>
          <a:lstStyle/>
          <a:p>
            <a:pPr marL="44450" indent="0">
              <a:spcBef>
                <a:spcPct val="0"/>
              </a:spcBef>
            </a:pPr>
            <a:r>
              <a:rPr lang="en-US" sz="3200" smtClean="0"/>
              <a:t>Most states had criminal sanctions against sodomy</a:t>
            </a:r>
          </a:p>
          <a:p>
            <a:pPr marL="44450" indent="0">
              <a:spcBef>
                <a:spcPct val="0"/>
              </a:spcBef>
            </a:pPr>
            <a:r>
              <a:rPr lang="en-US" sz="3200" smtClean="0"/>
              <a:t>No state had any laws prohibiting anti-gay discrimination</a:t>
            </a:r>
          </a:p>
          <a:p>
            <a:pPr marL="44450" indent="0">
              <a:spcBef>
                <a:spcPct val="0"/>
              </a:spcBef>
            </a:pPr>
            <a:r>
              <a:rPr lang="en-US" sz="3200" smtClean="0"/>
              <a:t>No state had any laws recognizing gay relationships</a:t>
            </a:r>
          </a:p>
          <a:p>
            <a:pPr marL="44450" indent="0">
              <a:spcBef>
                <a:spcPct val="0"/>
              </a:spcBef>
            </a:pPr>
            <a:r>
              <a:rPr lang="en-US" sz="3200" smtClean="0"/>
              <a:t>Near universal cultural taboo against homosexuality</a:t>
            </a:r>
          </a:p>
          <a:p>
            <a:pPr marL="44450" indent="0">
              <a:spcBef>
                <a:spcPct val="0"/>
              </a:spcBef>
            </a:pPr>
            <a:r>
              <a:rPr lang="en-US" sz="3200" smtClean="0"/>
              <a:t>Almost no “public homosexuals”</a:t>
            </a:r>
          </a:p>
        </p:txBody>
      </p:sp>
      <p:sp>
        <p:nvSpPr>
          <p:cNvPr id="74755"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9458"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74757"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D4EA6EF6-4DE1-4CA2-98AE-463D9B91B4C8}" type="slidenum">
              <a:rPr lang="en-US" sz="1000">
                <a:solidFill>
                  <a:schemeClr val="tx1"/>
                </a:solidFill>
                <a:latin typeface="Arial" charset="0"/>
                <a:ea typeface="ＭＳ Ｐゴシック" pitchFamily="-60" charset="-128"/>
              </a:rPr>
              <a:pPr/>
              <a:t>31</a:t>
            </a:fld>
            <a:endParaRPr lang="en-US" sz="1000">
              <a:solidFill>
                <a:schemeClr val="tx1"/>
              </a:solidFill>
              <a:latin typeface="Arial" charset="0"/>
              <a:ea typeface="ＭＳ Ｐゴシック" pitchFamily="-6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algn="ctr" fontAlgn="auto">
              <a:spcAft>
                <a:spcPts val="0"/>
              </a:spcAft>
              <a:defRPr/>
            </a:pPr>
            <a:r>
              <a:rPr lang="en-US" sz="4400" dirty="0" smtClean="0"/>
              <a:t>NOW </a:t>
            </a:r>
            <a:r>
              <a:rPr lang="en-US" sz="4400" dirty="0"/>
              <a:t>(here) </a:t>
            </a:r>
          </a:p>
        </p:txBody>
      </p:sp>
      <p:sp>
        <p:nvSpPr>
          <p:cNvPr id="19461" name="Rectangle 3"/>
          <p:cNvSpPr>
            <a:spLocks noGrp="1" noChangeArrowheads="1"/>
          </p:cNvSpPr>
          <p:nvPr>
            <p:ph idx="1"/>
          </p:nvPr>
        </p:nvSpPr>
        <p:spPr>
          <a:xfrm>
            <a:off x="152400" y="909638"/>
            <a:ext cx="8991600" cy="4005262"/>
          </a:xfrm>
        </p:spPr>
        <p:txBody>
          <a:bodyPr rtlCol="0">
            <a:normAutofit fontScale="25000" lnSpcReduction="20000"/>
          </a:bodyPr>
          <a:lstStyle/>
          <a:p>
            <a:pPr marL="320040" indent="-320040" fontAlgn="auto">
              <a:lnSpc>
                <a:spcPct val="120000"/>
              </a:lnSpc>
              <a:spcBef>
                <a:spcPts val="0"/>
              </a:spcBef>
              <a:spcAft>
                <a:spcPts val="0"/>
              </a:spcAft>
              <a:buFont typeface="Arial"/>
              <a:buChar char="•"/>
              <a:defRPr/>
            </a:pPr>
            <a:r>
              <a:rPr lang="en-US" sz="12000" dirty="0" smtClean="0"/>
              <a:t>Sodomy </a:t>
            </a:r>
            <a:r>
              <a:rPr lang="en-US" sz="12000" dirty="0"/>
              <a:t>laws in U.S. have been </a:t>
            </a:r>
            <a:r>
              <a:rPr lang="en-US" sz="12000" dirty="0" smtClean="0"/>
              <a:t>unconstitutional </a:t>
            </a:r>
            <a:r>
              <a:rPr lang="en-US" sz="12000" dirty="0"/>
              <a:t>for a decade (</a:t>
            </a:r>
            <a:r>
              <a:rPr lang="en-US" sz="12000" i="1" dirty="0"/>
              <a:t>Lawrence v Texas</a:t>
            </a:r>
            <a:r>
              <a:rPr lang="en-US" sz="12000" dirty="0"/>
              <a:t>, 2003)</a:t>
            </a:r>
          </a:p>
          <a:p>
            <a:pPr marL="320040" indent="-320040" fontAlgn="auto">
              <a:lnSpc>
                <a:spcPct val="120000"/>
              </a:lnSpc>
              <a:spcBef>
                <a:spcPts val="0"/>
              </a:spcBef>
              <a:spcAft>
                <a:spcPts val="0"/>
              </a:spcAft>
              <a:buFont typeface="Arial"/>
              <a:buChar char="•"/>
              <a:defRPr/>
            </a:pPr>
            <a:r>
              <a:rPr lang="en-US" sz="12000" dirty="0" smtClean="0"/>
              <a:t>21 states</a:t>
            </a:r>
            <a:r>
              <a:rPr lang="en-US" sz="12000" dirty="0">
                <a:solidFill>
                  <a:srgbClr val="FF0000"/>
                </a:solidFill>
              </a:rPr>
              <a:t>*</a:t>
            </a:r>
            <a:r>
              <a:rPr lang="en-US" sz="12000" dirty="0" smtClean="0"/>
              <a:t> (and D.C.) have law banning  employment discrimination based on sexual orientation </a:t>
            </a:r>
            <a:r>
              <a:rPr lang="en-US" sz="12000" dirty="0" smtClean="0">
                <a:solidFill>
                  <a:srgbClr val="FF0000"/>
                </a:solidFill>
              </a:rPr>
              <a:t>(*Does </a:t>
            </a:r>
            <a:r>
              <a:rPr lang="en-US" sz="12000" dirty="0">
                <a:solidFill>
                  <a:srgbClr val="FF0000"/>
                </a:solidFill>
              </a:rPr>
              <a:t>Not Include Virginia</a:t>
            </a:r>
            <a:r>
              <a:rPr lang="en-US" sz="12000" dirty="0" smtClean="0">
                <a:solidFill>
                  <a:srgbClr val="FF0000"/>
                </a:solidFill>
              </a:rPr>
              <a:t>!)</a:t>
            </a:r>
            <a:endParaRPr lang="en-US" sz="12000" dirty="0" smtClean="0"/>
          </a:p>
          <a:p>
            <a:pPr marL="320040" indent="-320040" fontAlgn="auto">
              <a:lnSpc>
                <a:spcPct val="120000"/>
              </a:lnSpc>
              <a:spcBef>
                <a:spcPts val="0"/>
              </a:spcBef>
              <a:spcAft>
                <a:spcPts val="0"/>
              </a:spcAft>
              <a:buFont typeface="Arial"/>
              <a:buChar char="•"/>
              <a:defRPr/>
            </a:pPr>
            <a:r>
              <a:rPr lang="en-US" sz="12000" dirty="0" smtClean="0"/>
              <a:t>17 states</a:t>
            </a:r>
            <a:r>
              <a:rPr lang="en-US" sz="12000" dirty="0">
                <a:solidFill>
                  <a:srgbClr val="FF0000"/>
                </a:solidFill>
              </a:rPr>
              <a:t>*</a:t>
            </a:r>
            <a:r>
              <a:rPr lang="en-US" sz="12000" dirty="0" smtClean="0"/>
              <a:t> (and D.C.) have laws banning </a:t>
            </a:r>
            <a:r>
              <a:rPr lang="en-US" sz="12000" dirty="0"/>
              <a:t>employment discrimination </a:t>
            </a:r>
            <a:r>
              <a:rPr lang="en-US" sz="12000" dirty="0" smtClean="0"/>
              <a:t>based on gender identity or gender expression</a:t>
            </a:r>
            <a:r>
              <a:rPr lang="en-US" sz="12000" dirty="0">
                <a:solidFill>
                  <a:srgbClr val="FF0000"/>
                </a:solidFill>
              </a:rPr>
              <a:t> </a:t>
            </a:r>
            <a:r>
              <a:rPr lang="en-US" sz="12000" dirty="0" smtClean="0">
                <a:solidFill>
                  <a:srgbClr val="FF0000"/>
                </a:solidFill>
              </a:rPr>
              <a:t>(*Does </a:t>
            </a:r>
            <a:r>
              <a:rPr lang="en-US" sz="12000" dirty="0">
                <a:solidFill>
                  <a:srgbClr val="FF0000"/>
                </a:solidFill>
              </a:rPr>
              <a:t>Not Include Virginia</a:t>
            </a:r>
            <a:r>
              <a:rPr lang="en-US" sz="12000" dirty="0" smtClean="0">
                <a:solidFill>
                  <a:srgbClr val="FF0000"/>
                </a:solidFill>
              </a:rPr>
              <a:t>!)</a:t>
            </a:r>
            <a:r>
              <a:rPr lang="en-US" sz="12000" dirty="0" smtClean="0"/>
              <a:t/>
            </a:r>
            <a:br>
              <a:rPr lang="en-US" sz="12000" dirty="0" smtClean="0"/>
            </a:br>
            <a:endParaRPr lang="en-US" sz="12000" dirty="0"/>
          </a:p>
          <a:p>
            <a:pPr marL="609600" indent="-609600" fontAlgn="auto">
              <a:spcAft>
                <a:spcPts val="0"/>
              </a:spcAft>
              <a:buFont typeface="Wingdings" charset="0"/>
              <a:buAutoNum type="arabicPeriod"/>
              <a:defRPr/>
            </a:pPr>
            <a:endParaRPr lang="en-US" dirty="0"/>
          </a:p>
          <a:p>
            <a:pPr marL="609600" indent="-609600" fontAlgn="auto">
              <a:spcAft>
                <a:spcPts val="0"/>
              </a:spcAft>
              <a:buFont typeface="Wingdings" charset="0"/>
              <a:buAutoNum type="arabicPeriod"/>
              <a:defRPr/>
            </a:pPr>
            <a:endParaRPr lang="en-US" dirty="0"/>
          </a:p>
        </p:txBody>
      </p:sp>
      <p:sp>
        <p:nvSpPr>
          <p:cNvPr id="76803"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9458"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76805"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A55715D0-47C3-4A7F-8821-4FFE315144CA}" type="slidenum">
              <a:rPr lang="en-US" sz="1000">
                <a:solidFill>
                  <a:schemeClr val="tx1"/>
                </a:solidFill>
                <a:latin typeface="Arial" charset="0"/>
                <a:ea typeface="ＭＳ Ｐゴシック" pitchFamily="-60" charset="-128"/>
              </a:rPr>
              <a:pPr/>
              <a:t>32</a:t>
            </a:fld>
            <a:endParaRPr lang="en-US" sz="1000">
              <a:solidFill>
                <a:schemeClr val="tx1"/>
              </a:solidFill>
              <a:latin typeface="Arial" charset="0"/>
              <a:ea typeface="ＭＳ Ｐゴシック" pitchFamily="-6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algn="ctr" fontAlgn="auto">
              <a:spcAft>
                <a:spcPts val="0"/>
              </a:spcAft>
              <a:defRPr/>
            </a:pPr>
            <a:r>
              <a:rPr lang="en-US" sz="4400" dirty="0" smtClean="0"/>
              <a:t>NOW (here)</a:t>
            </a:r>
            <a:endParaRPr lang="en-US" sz="4400" dirty="0"/>
          </a:p>
        </p:txBody>
      </p:sp>
      <p:sp>
        <p:nvSpPr>
          <p:cNvPr id="19461" name="Rectangle 3"/>
          <p:cNvSpPr>
            <a:spLocks noGrp="1" noChangeArrowheads="1"/>
          </p:cNvSpPr>
          <p:nvPr>
            <p:ph idx="1"/>
          </p:nvPr>
        </p:nvSpPr>
        <p:spPr>
          <a:xfrm>
            <a:off x="152400" y="990600"/>
            <a:ext cx="8991600" cy="4005263"/>
          </a:xfrm>
        </p:spPr>
        <p:txBody>
          <a:bodyPr rtlCol="0">
            <a:normAutofit fontScale="47500" lnSpcReduction="20000"/>
          </a:bodyPr>
          <a:lstStyle/>
          <a:p>
            <a:pPr marL="320040" indent="-320040" fontAlgn="auto">
              <a:lnSpc>
                <a:spcPct val="120000"/>
              </a:lnSpc>
              <a:spcBef>
                <a:spcPts val="0"/>
              </a:spcBef>
              <a:spcAft>
                <a:spcPts val="0"/>
              </a:spcAft>
              <a:buFont typeface="Arial"/>
              <a:buChar char="•"/>
              <a:defRPr/>
            </a:pPr>
            <a:r>
              <a:rPr lang="en-US" sz="6300" dirty="0" smtClean="0"/>
              <a:t>There is no federal statute banning employment discrimination based on sexual orientation (or gender identity) by private employers </a:t>
            </a:r>
          </a:p>
          <a:p>
            <a:pPr marL="320040" indent="-320040" fontAlgn="auto">
              <a:lnSpc>
                <a:spcPct val="120000"/>
              </a:lnSpc>
              <a:spcBef>
                <a:spcPts val="0"/>
              </a:spcBef>
              <a:spcAft>
                <a:spcPts val="0"/>
              </a:spcAft>
              <a:buFont typeface="Arial"/>
              <a:buChar char="•"/>
              <a:defRPr/>
            </a:pPr>
            <a:r>
              <a:rPr lang="en-US" sz="6300" dirty="0" smtClean="0"/>
              <a:t>A 2012 ruling by the EEOC indicates that employment discrimination based on gender identity or gender expression is illegal nationwide</a:t>
            </a:r>
          </a:p>
          <a:p>
            <a:pPr marL="320040" indent="-320040" fontAlgn="auto">
              <a:lnSpc>
                <a:spcPct val="120000"/>
              </a:lnSpc>
              <a:spcBef>
                <a:spcPts val="0"/>
              </a:spcBef>
              <a:spcAft>
                <a:spcPts val="0"/>
              </a:spcAft>
              <a:buFont typeface="Arial"/>
              <a:buChar char="•"/>
              <a:defRPr/>
            </a:pPr>
            <a:r>
              <a:rPr lang="en-US" sz="6300" dirty="0" smtClean="0"/>
              <a:t>Federal government bans LGBT discrimination in </a:t>
            </a:r>
            <a:r>
              <a:rPr lang="en-US" sz="6300" i="1" dirty="0" smtClean="0"/>
              <a:t>federal</a:t>
            </a:r>
            <a:r>
              <a:rPr lang="en-US" sz="6300" dirty="0" smtClean="0"/>
              <a:t> employment and offers limited DP benefits</a:t>
            </a:r>
            <a:endParaRPr lang="en-US" sz="3400" dirty="0"/>
          </a:p>
          <a:p>
            <a:pPr marL="609600" indent="-609600" fontAlgn="auto">
              <a:spcAft>
                <a:spcPts val="0"/>
              </a:spcAft>
              <a:buFont typeface="Wingdings" charset="0"/>
              <a:buAutoNum type="arabicPeriod"/>
              <a:defRPr/>
            </a:pPr>
            <a:endParaRPr lang="en-US" dirty="0"/>
          </a:p>
          <a:p>
            <a:pPr marL="609600" indent="-609600" fontAlgn="auto">
              <a:spcAft>
                <a:spcPts val="0"/>
              </a:spcAft>
              <a:buFont typeface="Wingdings" charset="0"/>
              <a:buAutoNum type="arabicPeriod"/>
              <a:defRPr/>
            </a:pPr>
            <a:endParaRPr lang="en-US" dirty="0"/>
          </a:p>
        </p:txBody>
      </p:sp>
      <p:sp>
        <p:nvSpPr>
          <p:cNvPr id="78851"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9458"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78853"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616FC617-DD19-4C17-AC1A-FB4059D29CDD}" type="slidenum">
              <a:rPr lang="en-US" sz="1000">
                <a:solidFill>
                  <a:schemeClr val="tx1"/>
                </a:solidFill>
                <a:latin typeface="Arial" charset="0"/>
                <a:ea typeface="ＭＳ Ｐゴシック" pitchFamily="-60" charset="-128"/>
              </a:rPr>
              <a:pPr/>
              <a:t>33</a:t>
            </a:fld>
            <a:endParaRPr lang="en-US" sz="1000">
              <a:solidFill>
                <a:schemeClr val="tx1"/>
              </a:solidFill>
              <a:latin typeface="Arial" charset="0"/>
              <a:ea typeface="ＭＳ Ｐゴシック" pitchFamily="-6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algn="ctr" fontAlgn="auto">
              <a:spcAft>
                <a:spcPts val="0"/>
              </a:spcAft>
              <a:defRPr/>
            </a:pPr>
            <a:r>
              <a:rPr lang="en-US" sz="4400" dirty="0" smtClean="0"/>
              <a:t>NOW (here)</a:t>
            </a:r>
            <a:endParaRPr lang="en-US" sz="4400" dirty="0"/>
          </a:p>
        </p:txBody>
      </p:sp>
      <p:sp>
        <p:nvSpPr>
          <p:cNvPr id="19461" name="Rectangle 3"/>
          <p:cNvSpPr>
            <a:spLocks noGrp="1" noChangeArrowheads="1"/>
          </p:cNvSpPr>
          <p:nvPr>
            <p:ph idx="1"/>
          </p:nvPr>
        </p:nvSpPr>
        <p:spPr>
          <a:xfrm>
            <a:off x="0" y="985838"/>
            <a:ext cx="9144000" cy="4035425"/>
          </a:xfrm>
        </p:spPr>
        <p:txBody>
          <a:bodyPr rtlCol="0">
            <a:normAutofit fontScale="32500" lnSpcReduction="20000"/>
          </a:bodyPr>
          <a:lstStyle/>
          <a:p>
            <a:pPr marL="274320" indent="-274320" fontAlgn="auto">
              <a:lnSpc>
                <a:spcPct val="110000"/>
              </a:lnSpc>
              <a:spcAft>
                <a:spcPts val="0"/>
              </a:spcAft>
              <a:buFont typeface="Arial"/>
              <a:buChar char="•"/>
              <a:defRPr/>
            </a:pPr>
            <a:r>
              <a:rPr lang="en-US" sz="9200" dirty="0" smtClean="0"/>
              <a:t>12 states (and D.C.) have enacted marriage equality (6 in the last year: MD, ME, WA, RI, DE, MN)</a:t>
            </a:r>
          </a:p>
          <a:p>
            <a:pPr marL="274320" indent="-274320" fontAlgn="auto">
              <a:lnSpc>
                <a:spcPct val="110000"/>
              </a:lnSpc>
              <a:spcAft>
                <a:spcPts val="0"/>
              </a:spcAft>
              <a:buFont typeface="Arial"/>
              <a:buChar char="•"/>
              <a:defRPr/>
            </a:pPr>
            <a:r>
              <a:rPr lang="en-US" sz="9200" dirty="0" smtClean="0"/>
              <a:t>6 more states (CA, NJ, OR, NV, NJ, IL) have “marriage-lite” laws called civil unions/domestic partnerships</a:t>
            </a:r>
          </a:p>
          <a:p>
            <a:pPr marL="274320" indent="-274320" fontAlgn="auto">
              <a:lnSpc>
                <a:spcPct val="110000"/>
              </a:lnSpc>
              <a:spcAft>
                <a:spcPts val="0"/>
              </a:spcAft>
              <a:buFont typeface="Arial"/>
              <a:buChar char="•"/>
              <a:defRPr/>
            </a:pPr>
            <a:r>
              <a:rPr lang="en-US" sz="9200" dirty="0" smtClean="0"/>
              <a:t>Majority of the public says that they know a co-worker or friend who is gay or lesbian (Gallup, Pew, </a:t>
            </a:r>
            <a:r>
              <a:rPr lang="en-US" sz="9200" i="1" dirty="0" smtClean="0"/>
              <a:t>NY Times</a:t>
            </a:r>
            <a:r>
              <a:rPr lang="en-US" sz="9200" dirty="0" smtClean="0"/>
              <a:t>)</a:t>
            </a:r>
          </a:p>
          <a:p>
            <a:pPr marL="274320" indent="-274320" fontAlgn="auto">
              <a:lnSpc>
                <a:spcPct val="110000"/>
              </a:lnSpc>
              <a:spcAft>
                <a:spcPts val="0"/>
              </a:spcAft>
              <a:buFont typeface="Arial"/>
              <a:buChar char="•"/>
              <a:defRPr/>
            </a:pPr>
            <a:r>
              <a:rPr lang="en-US" sz="9200" dirty="0" smtClean="0"/>
              <a:t>LGBT celebrities: </a:t>
            </a:r>
            <a:r>
              <a:rPr lang="en-US" sz="9200" b="0" dirty="0" smtClean="0"/>
              <a:t>NBA star </a:t>
            </a:r>
            <a:r>
              <a:rPr lang="en-US" sz="9200" dirty="0" smtClean="0">
                <a:solidFill>
                  <a:srgbClr val="FF2FBC"/>
                </a:solidFill>
              </a:rPr>
              <a:t>Jason Collins</a:t>
            </a:r>
            <a:r>
              <a:rPr lang="en-US" sz="9200" dirty="0" smtClean="0"/>
              <a:t>, TV host </a:t>
            </a:r>
            <a:r>
              <a:rPr lang="en-US" sz="9200" dirty="0" smtClean="0">
                <a:solidFill>
                  <a:srgbClr val="FF2FBC"/>
                </a:solidFill>
              </a:rPr>
              <a:t>Ellen </a:t>
            </a:r>
            <a:r>
              <a:rPr lang="en-US" sz="9200" dirty="0" err="1" smtClean="0">
                <a:solidFill>
                  <a:srgbClr val="FF2FBC"/>
                </a:solidFill>
              </a:rPr>
              <a:t>Degeneres</a:t>
            </a:r>
            <a:r>
              <a:rPr lang="en-US" sz="9200" dirty="0" smtClean="0"/>
              <a:t>, </a:t>
            </a:r>
            <a:r>
              <a:rPr lang="en-US" sz="9200" b="0" dirty="0" smtClean="0"/>
              <a:t>OPM head </a:t>
            </a:r>
            <a:r>
              <a:rPr lang="en-US" sz="9200" dirty="0" smtClean="0">
                <a:solidFill>
                  <a:srgbClr val="FF2FBC"/>
                </a:solidFill>
              </a:rPr>
              <a:t>John Berry</a:t>
            </a:r>
            <a:r>
              <a:rPr lang="en-US" sz="9200" b="0" dirty="0" smtClean="0"/>
              <a:t>, drag icon </a:t>
            </a:r>
            <a:r>
              <a:rPr lang="en-US" sz="9200" dirty="0" err="1" smtClean="0">
                <a:solidFill>
                  <a:srgbClr val="FF2FBC"/>
                </a:solidFill>
              </a:rPr>
              <a:t>RuPaul</a:t>
            </a:r>
            <a:endParaRPr lang="en-US" sz="9200" dirty="0" smtClean="0"/>
          </a:p>
          <a:p>
            <a:pPr marL="609600" indent="-609600" fontAlgn="auto">
              <a:spcAft>
                <a:spcPts val="0"/>
              </a:spcAft>
              <a:buFont typeface="Wingdings" charset="0"/>
              <a:buAutoNum type="arabicPeriod"/>
              <a:defRPr/>
            </a:pPr>
            <a:endParaRPr lang="en-US" dirty="0"/>
          </a:p>
          <a:p>
            <a:pPr marL="609600" indent="-609600" fontAlgn="auto">
              <a:spcAft>
                <a:spcPts val="0"/>
              </a:spcAft>
              <a:buFont typeface="Wingdings" charset="0"/>
              <a:buAutoNum type="arabicPeriod"/>
              <a:defRPr/>
            </a:pPr>
            <a:endParaRPr lang="en-US" dirty="0"/>
          </a:p>
        </p:txBody>
      </p:sp>
      <p:sp>
        <p:nvSpPr>
          <p:cNvPr id="80899"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9458"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80901"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2D65C758-8234-45CD-A45D-71BF9D6D40DB}" type="slidenum">
              <a:rPr lang="en-US" sz="1000">
                <a:solidFill>
                  <a:schemeClr val="tx1"/>
                </a:solidFill>
                <a:latin typeface="Arial" charset="0"/>
                <a:ea typeface="ＭＳ Ｐゴシック" pitchFamily="-60" charset="-128"/>
              </a:rPr>
              <a:pPr/>
              <a:t>34</a:t>
            </a:fld>
            <a:endParaRPr lang="en-US" sz="1000">
              <a:solidFill>
                <a:schemeClr val="tx1"/>
              </a:solidFill>
              <a:latin typeface="Arial" charset="0"/>
              <a:ea typeface="ＭＳ Ｐゴシック" pitchFamily="-6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algn="ctr" fontAlgn="auto">
              <a:spcAft>
                <a:spcPts val="0"/>
              </a:spcAft>
              <a:defRPr/>
            </a:pPr>
            <a:r>
              <a:rPr lang="en-US" sz="4400" i="1" dirty="0" smtClean="0"/>
              <a:t>YESTERDAY </a:t>
            </a:r>
            <a:r>
              <a:rPr lang="en-US" sz="4400" dirty="0" smtClean="0"/>
              <a:t>(here)</a:t>
            </a:r>
            <a:endParaRPr lang="en-US" sz="4400" dirty="0"/>
          </a:p>
        </p:txBody>
      </p:sp>
      <p:sp>
        <p:nvSpPr>
          <p:cNvPr id="19461" name="Rectangle 3"/>
          <p:cNvSpPr>
            <a:spLocks noGrp="1" noChangeArrowheads="1"/>
          </p:cNvSpPr>
          <p:nvPr>
            <p:ph idx="1"/>
          </p:nvPr>
        </p:nvSpPr>
        <p:spPr>
          <a:xfrm>
            <a:off x="152400" y="971550"/>
            <a:ext cx="8991600" cy="3579813"/>
          </a:xfrm>
        </p:spPr>
        <p:txBody>
          <a:bodyPr/>
          <a:lstStyle/>
          <a:p>
            <a:pPr marL="0" indent="0"/>
            <a:r>
              <a:rPr lang="en-US" sz="3800" smtClean="0">
                <a:solidFill>
                  <a:srgbClr val="951B6E"/>
                </a:solidFill>
              </a:rPr>
              <a:t>June 26, 2013</a:t>
            </a:r>
            <a:r>
              <a:rPr lang="en-US" sz="3800" smtClean="0"/>
              <a:t>: </a:t>
            </a:r>
            <a:r>
              <a:rPr lang="en-US" sz="3800" b="0" smtClean="0"/>
              <a:t>U.S. Supreme Court decides in </a:t>
            </a:r>
            <a:r>
              <a:rPr lang="en-US" sz="3800" i="1" smtClean="0"/>
              <a:t>United States v. Windsor </a:t>
            </a:r>
            <a:r>
              <a:rPr lang="en-US" sz="3800" b="0" smtClean="0"/>
              <a:t>that the 1996 federal Defense of Marriage Act is unconstitutional. Legally married same-sex couples must be provided all the same federal rights and responsibilities of marriage that different-sex couples have.</a:t>
            </a:r>
          </a:p>
        </p:txBody>
      </p:sp>
      <p:sp>
        <p:nvSpPr>
          <p:cNvPr id="82947"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9458"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82949"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1660298B-2B84-4E84-BB15-40B2C95EE79C}" type="slidenum">
              <a:rPr lang="en-US" sz="1000">
                <a:solidFill>
                  <a:schemeClr val="tx1"/>
                </a:solidFill>
                <a:latin typeface="Arial" charset="0"/>
                <a:ea typeface="ＭＳ Ｐゴシック" pitchFamily="-60" charset="-128"/>
              </a:rPr>
              <a:pPr/>
              <a:t>35</a:t>
            </a:fld>
            <a:endParaRPr lang="en-US" sz="1000">
              <a:solidFill>
                <a:schemeClr val="tx1"/>
              </a:solidFill>
              <a:latin typeface="Arial" charset="0"/>
              <a:ea typeface="ＭＳ Ｐゴシック" pitchFamily="-6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algn="ctr" fontAlgn="auto">
              <a:spcAft>
                <a:spcPts val="0"/>
              </a:spcAft>
              <a:defRPr/>
            </a:pPr>
            <a:r>
              <a:rPr lang="en-US" sz="4400" i="1" dirty="0" smtClean="0"/>
              <a:t>YESTERDAY </a:t>
            </a:r>
            <a:r>
              <a:rPr lang="en-US" sz="4400" dirty="0" smtClean="0"/>
              <a:t>(here)</a:t>
            </a:r>
            <a:endParaRPr lang="en-US" sz="4400" dirty="0"/>
          </a:p>
        </p:txBody>
      </p:sp>
      <p:sp>
        <p:nvSpPr>
          <p:cNvPr id="19461" name="Rectangle 3"/>
          <p:cNvSpPr>
            <a:spLocks noGrp="1" noChangeArrowheads="1"/>
          </p:cNvSpPr>
          <p:nvPr>
            <p:ph idx="1"/>
          </p:nvPr>
        </p:nvSpPr>
        <p:spPr>
          <a:xfrm>
            <a:off x="152400" y="998538"/>
            <a:ext cx="8991600" cy="3579812"/>
          </a:xfrm>
        </p:spPr>
        <p:txBody>
          <a:bodyPr/>
          <a:lstStyle/>
          <a:p>
            <a:pPr marL="0" indent="0"/>
            <a:r>
              <a:rPr lang="en-US" sz="3800" smtClean="0">
                <a:solidFill>
                  <a:srgbClr val="951B6E"/>
                </a:solidFill>
              </a:rPr>
              <a:t>June 26, 2013</a:t>
            </a:r>
            <a:r>
              <a:rPr lang="en-US" sz="3800" smtClean="0"/>
              <a:t>: </a:t>
            </a:r>
            <a:r>
              <a:rPr lang="en-US" sz="3800" b="0" smtClean="0"/>
              <a:t>U.S. Supreme Court rules 5-4 in </a:t>
            </a:r>
            <a:r>
              <a:rPr lang="en-US" sz="3800" i="1" smtClean="0"/>
              <a:t>Hollingsworth v. Perry</a:t>
            </a:r>
            <a:r>
              <a:rPr lang="en-US" sz="3800" smtClean="0"/>
              <a:t> </a:t>
            </a:r>
            <a:r>
              <a:rPr lang="en-US" sz="3800" b="0" smtClean="0"/>
              <a:t>that proponents of California’s Proposition 8 lacked standing to appeal the measure’s invalidation in 2010 by a federal district court, in effect restoring the right to marry in California for same-sex couples.</a:t>
            </a:r>
            <a:endParaRPr lang="en-US" sz="3000" smtClean="0"/>
          </a:p>
        </p:txBody>
      </p:sp>
      <p:sp>
        <p:nvSpPr>
          <p:cNvPr id="84995"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9458"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84997"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9282357B-4854-49F5-94F1-BDD76F24EFFD}" type="slidenum">
              <a:rPr lang="en-US" sz="1000">
                <a:solidFill>
                  <a:schemeClr val="tx1"/>
                </a:solidFill>
                <a:latin typeface="Arial" charset="0"/>
                <a:ea typeface="ＭＳ Ｐゴシック" pitchFamily="-60" charset="-128"/>
              </a:rPr>
              <a:pPr/>
              <a:t>36</a:t>
            </a:fld>
            <a:endParaRPr lang="en-US" sz="1000">
              <a:solidFill>
                <a:schemeClr val="tx1"/>
              </a:solidFill>
              <a:latin typeface="Arial" charset="0"/>
              <a:ea typeface="ＭＳ Ｐゴシック" pitchFamily="-6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365125"/>
            <a:ext cx="7824788" cy="549275"/>
          </a:xfrm>
        </p:spPr>
        <p:txBody>
          <a:bodyPr/>
          <a:lstStyle/>
          <a:p>
            <a:pPr fontAlgn="auto">
              <a:spcAft>
                <a:spcPts val="0"/>
              </a:spcAft>
              <a:defRPr/>
            </a:pPr>
            <a:r>
              <a:rPr lang="en-US" dirty="0" smtClean="0"/>
              <a:t>THE ARC OF MORAL UNIVERSE bends upwards!</a:t>
            </a:r>
            <a:endParaRPr lang="en-US" dirty="0"/>
          </a:p>
        </p:txBody>
      </p:sp>
      <p:pic>
        <p:nvPicPr>
          <p:cNvPr id="87042" name="Content Placeholder 7"/>
          <p:cNvPicPr>
            <a:picLocks noGrp="1" noChangeAspect="1"/>
          </p:cNvPicPr>
          <p:nvPr>
            <p:ph idx="1"/>
          </p:nvPr>
        </p:nvPicPr>
        <p:blipFill>
          <a:blip r:embed="rId3"/>
          <a:srcRect t="16237" b="16237"/>
          <a:stretch>
            <a:fillRect/>
          </a:stretch>
        </p:blipFill>
        <p:spPr/>
      </p:pic>
      <p:sp>
        <p:nvSpPr>
          <p:cNvPr id="87043"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a:latin typeface="Times New Roman" pitchFamily="18" charset="0"/>
                <a:ea typeface="ＭＳ Ｐゴシック" pitchFamily="-60" charset="-128"/>
              </a:rPr>
              <a:t>Ron Buckmire June 27, 2013</a:t>
            </a:r>
          </a:p>
        </p:txBody>
      </p:sp>
      <p:sp>
        <p:nvSpPr>
          <p:cNvPr id="5" name="Footer Placeholder 4"/>
          <p:cNvSpPr>
            <a:spLocks noGrp="1"/>
          </p:cNvSpPr>
          <p:nvPr>
            <p:ph type="ftr" sz="quarter" idx="11"/>
          </p:nvPr>
        </p:nvSpPr>
        <p:spPr/>
        <p:txBody>
          <a:bodyPr/>
          <a:lstStyle/>
          <a:p>
            <a:pPr>
              <a:defRPr/>
            </a:pPr>
            <a:r>
              <a:rPr lang="en-US"/>
              <a:t>National Science Foundation LGBT Pride Month Talk</a:t>
            </a:r>
            <a:endParaRPr lang="en-US"/>
          </a:p>
        </p:txBody>
      </p:sp>
      <p:sp>
        <p:nvSpPr>
          <p:cNvPr id="6" name="Slide Number Placeholder 5"/>
          <p:cNvSpPr>
            <a:spLocks noGrp="1"/>
          </p:cNvSpPr>
          <p:nvPr>
            <p:ph type="sldNum" sz="quarter" idx="12"/>
          </p:nvPr>
        </p:nvSpPr>
        <p:spPr/>
        <p:txBody>
          <a:bodyPr/>
          <a:lstStyle/>
          <a:p>
            <a:pPr>
              <a:defRPr/>
            </a:pPr>
            <a:fld id="{DF8800CE-139E-4275-AC10-F16351306FB8}" type="slidenum">
              <a:rPr lang="en-US"/>
              <a:pPr>
                <a:defRPr/>
              </a:pPr>
              <a:t>37</a:t>
            </a:fld>
            <a:endParaRPr lang="en-US"/>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algn="ctr" fontAlgn="auto">
              <a:spcAft>
                <a:spcPts val="0"/>
              </a:spcAft>
              <a:defRPr/>
            </a:pPr>
            <a:r>
              <a:rPr lang="en-US" sz="4400" dirty="0" smtClean="0"/>
              <a:t>THANK YOU!</a:t>
            </a:r>
            <a:endParaRPr lang="en-US" sz="4400" dirty="0"/>
          </a:p>
        </p:txBody>
      </p:sp>
      <p:sp>
        <p:nvSpPr>
          <p:cNvPr id="19461" name="Rectangle 3"/>
          <p:cNvSpPr>
            <a:spLocks noGrp="1" noChangeArrowheads="1"/>
          </p:cNvSpPr>
          <p:nvPr>
            <p:ph idx="1"/>
          </p:nvPr>
        </p:nvSpPr>
        <p:spPr>
          <a:xfrm>
            <a:off x="152400" y="1100138"/>
            <a:ext cx="8991600" cy="3776662"/>
          </a:xfrm>
        </p:spPr>
        <p:txBody>
          <a:bodyPr rtlCol="0">
            <a:normAutofit fontScale="92500" lnSpcReduction="20000"/>
          </a:bodyPr>
          <a:lstStyle/>
          <a:p>
            <a:pPr marL="0" indent="0" fontAlgn="auto">
              <a:spcAft>
                <a:spcPts val="0"/>
              </a:spcAft>
              <a:buFont typeface="Arial" pitchFamily="34" charset="0"/>
              <a:buNone/>
              <a:defRPr/>
            </a:pPr>
            <a:r>
              <a:rPr lang="en-US" sz="4000" dirty="0" smtClean="0"/>
              <a:t>Dr. Cora </a:t>
            </a:r>
            <a:r>
              <a:rPr lang="en-US" sz="4000" dirty="0" err="1" smtClean="0"/>
              <a:t>Marrett</a:t>
            </a:r>
            <a:r>
              <a:rPr lang="en-US" sz="4000" dirty="0" smtClean="0"/>
              <a:t>, Acting Director of NSF</a:t>
            </a:r>
          </a:p>
          <a:p>
            <a:pPr marL="0" indent="0" fontAlgn="auto">
              <a:spcAft>
                <a:spcPts val="0"/>
              </a:spcAft>
              <a:buFont typeface="Arial" pitchFamily="34" charset="0"/>
              <a:buNone/>
              <a:defRPr/>
            </a:pPr>
            <a:r>
              <a:rPr lang="en-US" sz="4000" dirty="0" smtClean="0"/>
              <a:t>Claudia Postell and Tracey France,</a:t>
            </a:r>
          </a:p>
          <a:p>
            <a:pPr marL="0" indent="0" fontAlgn="auto">
              <a:spcAft>
                <a:spcPts val="0"/>
              </a:spcAft>
              <a:buFont typeface="Arial" pitchFamily="34" charset="0"/>
              <a:buNone/>
              <a:defRPr/>
            </a:pPr>
            <a:r>
              <a:rPr lang="en-US" sz="4000" dirty="0" smtClean="0"/>
              <a:t>NSF’s Office of Diversity and Inclusion</a:t>
            </a:r>
          </a:p>
          <a:p>
            <a:pPr marL="0" indent="0" fontAlgn="auto">
              <a:spcAft>
                <a:spcPts val="0"/>
              </a:spcAft>
              <a:buFont typeface="Arial" pitchFamily="34" charset="0"/>
              <a:buNone/>
              <a:defRPr/>
            </a:pPr>
            <a:r>
              <a:rPr lang="en-US" sz="4000" dirty="0" smtClean="0"/>
              <a:t>Janice Hicks, Donna Riley, Harry Stock (and everyone else in the LGBT &amp; Allies Group)</a:t>
            </a:r>
          </a:p>
          <a:p>
            <a:pPr marL="0" indent="0" fontAlgn="auto">
              <a:spcAft>
                <a:spcPts val="0"/>
              </a:spcAft>
              <a:buFont typeface="Arial" pitchFamily="34" charset="0"/>
              <a:buNone/>
              <a:defRPr/>
            </a:pPr>
            <a:r>
              <a:rPr lang="en-US" sz="4000" dirty="0" smtClean="0"/>
              <a:t>Co-workers from EHR</a:t>
            </a:r>
          </a:p>
          <a:p>
            <a:pPr marL="0" indent="0" fontAlgn="auto">
              <a:spcAft>
                <a:spcPts val="0"/>
              </a:spcAft>
              <a:buFont typeface="Arial" pitchFamily="34" charset="0"/>
              <a:buNone/>
              <a:defRPr/>
            </a:pPr>
            <a:r>
              <a:rPr lang="en-US" sz="4000" dirty="0" smtClean="0"/>
              <a:t>Everyone Who Attended Today’s Talk</a:t>
            </a:r>
            <a:endParaRPr lang="en-US" sz="3200" dirty="0" smtClean="0"/>
          </a:p>
          <a:p>
            <a:pPr marL="609600" indent="-609600" fontAlgn="auto">
              <a:spcAft>
                <a:spcPts val="0"/>
              </a:spcAft>
              <a:buFont typeface="Wingdings" charset="0"/>
              <a:buAutoNum type="arabicPeriod"/>
              <a:defRPr/>
            </a:pPr>
            <a:endParaRPr lang="en-US" dirty="0"/>
          </a:p>
          <a:p>
            <a:pPr marL="609600" indent="-609600" fontAlgn="auto">
              <a:spcAft>
                <a:spcPts val="0"/>
              </a:spcAft>
              <a:buFont typeface="Wingdings" charset="0"/>
              <a:buAutoNum type="arabicPeriod"/>
              <a:defRPr/>
            </a:pPr>
            <a:endParaRPr lang="en-US" dirty="0"/>
          </a:p>
        </p:txBody>
      </p:sp>
      <p:sp>
        <p:nvSpPr>
          <p:cNvPr id="89091"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9458"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89093"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0F6DC70B-D75C-4F54-80D6-3331CFB5AB79}" type="slidenum">
              <a:rPr lang="en-US" sz="1000">
                <a:solidFill>
                  <a:schemeClr val="tx1"/>
                </a:solidFill>
                <a:latin typeface="Arial" charset="0"/>
                <a:ea typeface="ＭＳ Ｐゴシック" pitchFamily="-60" charset="-128"/>
              </a:rPr>
              <a:pPr/>
              <a:t>38</a:t>
            </a:fld>
            <a:endParaRPr lang="en-US" sz="1000">
              <a:solidFill>
                <a:schemeClr val="tx1"/>
              </a:solidFill>
              <a:latin typeface="Arial" charset="0"/>
              <a:ea typeface="ＭＳ Ｐゴシック" pitchFamily="-60"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1371600" y="365125"/>
            <a:ext cx="6972300" cy="549275"/>
          </a:xfrm>
        </p:spPr>
        <p:txBody>
          <a:bodyPr/>
          <a:lstStyle/>
          <a:p>
            <a:pPr algn="ctr" fontAlgn="auto">
              <a:spcAft>
                <a:spcPts val="0"/>
              </a:spcAft>
              <a:defRPr/>
            </a:pPr>
            <a:r>
              <a:rPr lang="en-US" sz="4400" dirty="0" smtClean="0"/>
              <a:t>ANY QUESTIONS?</a:t>
            </a:r>
            <a:endParaRPr lang="en-US" sz="4400" dirty="0"/>
          </a:p>
        </p:txBody>
      </p:sp>
      <p:sp>
        <p:nvSpPr>
          <p:cNvPr id="91138" name="Rectangle 3"/>
          <p:cNvSpPr>
            <a:spLocks noGrp="1" noChangeArrowheads="1"/>
          </p:cNvSpPr>
          <p:nvPr>
            <p:ph idx="1"/>
          </p:nvPr>
        </p:nvSpPr>
        <p:spPr>
          <a:xfrm>
            <a:off x="152400" y="1100138"/>
            <a:ext cx="8991600" cy="3579812"/>
          </a:xfrm>
        </p:spPr>
        <p:txBody>
          <a:bodyPr/>
          <a:lstStyle/>
          <a:p>
            <a:pPr marL="609600" indent="-609600">
              <a:buFont typeface="Wingdings" pitchFamily="2" charset="2"/>
              <a:buAutoNum type="arabicPeriod"/>
            </a:pPr>
            <a:endParaRPr lang="en-US" smtClean="0"/>
          </a:p>
          <a:p>
            <a:pPr marL="609600" indent="-609600">
              <a:buFont typeface="Wingdings" pitchFamily="2" charset="2"/>
              <a:buAutoNum type="arabicPeriod"/>
            </a:pPr>
            <a:endParaRPr lang="en-US" smtClean="0"/>
          </a:p>
        </p:txBody>
      </p:sp>
      <p:sp>
        <p:nvSpPr>
          <p:cNvPr id="91139"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9458"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91141"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460E265B-9A7A-438C-A4EA-189D6B335609}" type="slidenum">
              <a:rPr lang="en-US" sz="1000">
                <a:solidFill>
                  <a:schemeClr val="tx1"/>
                </a:solidFill>
                <a:latin typeface="Arial" charset="0"/>
                <a:ea typeface="ＭＳ Ｐゴシック" pitchFamily="-60" charset="-128"/>
              </a:rPr>
              <a:pPr/>
              <a:t>39</a:t>
            </a:fld>
            <a:endParaRPr lang="en-US" sz="1000">
              <a:solidFill>
                <a:schemeClr val="tx1"/>
              </a:solidFill>
              <a:latin typeface="Arial" charset="0"/>
              <a:ea typeface="ＭＳ Ｐゴシック" pitchFamily="-60" charset="-128"/>
            </a:endParaRPr>
          </a:p>
        </p:txBody>
      </p:sp>
      <p:sp>
        <p:nvSpPr>
          <p:cNvPr id="8" name="Rectangle 3"/>
          <p:cNvSpPr txBox="1">
            <a:spLocks noChangeArrowheads="1"/>
          </p:cNvSpPr>
          <p:nvPr/>
        </p:nvSpPr>
        <p:spPr>
          <a:xfrm>
            <a:off x="392113" y="1600200"/>
            <a:ext cx="8218487" cy="2100263"/>
          </a:xfrm>
          <a:prstGeom prst="rect">
            <a:avLst/>
          </a:prstGeom>
        </p:spPr>
        <p:txBody>
          <a:bodyPr>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fontAlgn="auto">
              <a:spcAft>
                <a:spcPts val="0"/>
              </a:spcAft>
              <a:defRPr/>
            </a:pPr>
            <a:r>
              <a:rPr lang="en-US" sz="4000" dirty="0" smtClean="0"/>
              <a:t>If you are interested in joining NSF’s LGBT &amp; Allies Group please email</a:t>
            </a:r>
          </a:p>
          <a:p>
            <a:pPr marL="0" indent="0" fontAlgn="auto">
              <a:spcAft>
                <a:spcPts val="0"/>
              </a:spcAft>
              <a:defRPr/>
            </a:pPr>
            <a:r>
              <a:rPr lang="en-US" sz="4000" dirty="0" smtClean="0">
                <a:hlinkClick r:id="rId3"/>
              </a:rPr>
              <a:t>LGBT-ADMIN@nsf.gov</a:t>
            </a:r>
            <a:endParaRPr lang="en-US" sz="4000" dirty="0" smtClean="0"/>
          </a:p>
          <a:p>
            <a:pPr marL="0" indent="0" fontAlgn="auto">
              <a:spcAft>
                <a:spcPts val="0"/>
              </a:spcAft>
              <a:defRPr/>
            </a:pPr>
            <a:endParaRPr lang="en-US" sz="3200" dirty="0" smtClean="0"/>
          </a:p>
          <a:p>
            <a:pPr marL="609600" indent="-609600" fontAlgn="auto">
              <a:spcAft>
                <a:spcPts val="0"/>
              </a:spcAft>
              <a:buFont typeface="Wingdings" charset="0"/>
              <a:buAutoNum type="arabicPeriod"/>
              <a:defRPr/>
            </a:pPr>
            <a:endParaRPr lang="en-US" dirty="0" smtClean="0"/>
          </a:p>
          <a:p>
            <a:pPr marL="609600" indent="-609600" fontAlgn="auto">
              <a:spcAft>
                <a:spcPts val="0"/>
              </a:spcAft>
              <a:buFont typeface="Wingdings" charset="0"/>
              <a:buAutoNum type="arabicPeriod"/>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algn="ctr" fontAlgn="auto">
              <a:spcAft>
                <a:spcPts val="0"/>
              </a:spcAft>
              <a:defRPr/>
            </a:pPr>
            <a:r>
              <a:rPr lang="en-US" sz="4400" dirty="0" smtClean="0"/>
              <a:t>THEN (IN 1968)</a:t>
            </a:r>
            <a:endParaRPr lang="en-US" sz="4400" dirty="0"/>
          </a:p>
        </p:txBody>
      </p:sp>
      <p:sp>
        <p:nvSpPr>
          <p:cNvPr id="19461" name="Rectangle 3"/>
          <p:cNvSpPr>
            <a:spLocks noGrp="1" noChangeArrowheads="1"/>
          </p:cNvSpPr>
          <p:nvPr>
            <p:ph idx="1"/>
          </p:nvPr>
        </p:nvSpPr>
        <p:spPr>
          <a:xfrm>
            <a:off x="419100" y="892175"/>
            <a:ext cx="8724900" cy="4213225"/>
          </a:xfrm>
        </p:spPr>
        <p:txBody>
          <a:bodyPr/>
          <a:lstStyle/>
          <a:p>
            <a:pPr marL="319088" indent="-319088">
              <a:spcBef>
                <a:spcPct val="0"/>
              </a:spcBef>
              <a:buFont typeface="Arial" charset="0"/>
              <a:buChar char="•"/>
            </a:pPr>
            <a:r>
              <a:rPr lang="en-US" sz="3000" smtClean="0"/>
              <a:t>Most states had criminal sanctions against sodomy</a:t>
            </a:r>
          </a:p>
          <a:p>
            <a:pPr marL="319088" indent="-319088">
              <a:spcBef>
                <a:spcPct val="0"/>
              </a:spcBef>
              <a:buFont typeface="Arial" charset="0"/>
              <a:buChar char="•"/>
            </a:pPr>
            <a:r>
              <a:rPr lang="en-US" sz="3000" smtClean="0"/>
              <a:t>No state had laws prohibiting anti-gay discrimination</a:t>
            </a:r>
          </a:p>
          <a:p>
            <a:pPr marL="319088" indent="-319088">
              <a:spcBef>
                <a:spcPct val="0"/>
              </a:spcBef>
              <a:buFont typeface="Arial" charset="0"/>
              <a:buChar char="•"/>
            </a:pPr>
            <a:r>
              <a:rPr lang="en-US" sz="3000" smtClean="0"/>
              <a:t>No state had laws recognizing same-sex relationships</a:t>
            </a:r>
          </a:p>
          <a:p>
            <a:pPr marL="319088" indent="-319088">
              <a:spcBef>
                <a:spcPct val="0"/>
              </a:spcBef>
              <a:buFont typeface="Arial" charset="0"/>
              <a:buChar char="•"/>
            </a:pPr>
            <a:r>
              <a:rPr lang="en-US" sz="3000" smtClean="0"/>
              <a:t>Near universal cultural taboo against homosexuality</a:t>
            </a:r>
          </a:p>
          <a:p>
            <a:pPr marL="319088" indent="-319088">
              <a:spcBef>
                <a:spcPct val="0"/>
              </a:spcBef>
              <a:buFont typeface="Arial" charset="0"/>
              <a:buChar char="•"/>
            </a:pPr>
            <a:r>
              <a:rPr lang="en-US" sz="3000" smtClean="0"/>
              <a:t>Almost no “public homosexuals”</a:t>
            </a:r>
          </a:p>
        </p:txBody>
      </p:sp>
      <p:sp>
        <p:nvSpPr>
          <p:cNvPr id="21507"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9458"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21509"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2FA7A3E9-470B-4FCF-AC6A-35C30356307A}" type="slidenum">
              <a:rPr lang="en-US" sz="1000">
                <a:solidFill>
                  <a:schemeClr val="tx1"/>
                </a:solidFill>
                <a:latin typeface="Arial" charset="0"/>
                <a:ea typeface="ＭＳ Ｐゴシック" pitchFamily="-60" charset="-128"/>
              </a:rPr>
              <a:pPr/>
              <a:t>4</a:t>
            </a:fld>
            <a:endParaRPr lang="en-US" sz="1000">
              <a:solidFill>
                <a:schemeClr val="tx1"/>
              </a:solidFill>
              <a:latin typeface="Arial" charset="0"/>
              <a:ea typeface="ＭＳ Ｐゴシック" pitchFamily="-60" charset="-12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Title 7"/>
          <p:cNvSpPr>
            <a:spLocks noGrp="1"/>
          </p:cNvSpPr>
          <p:nvPr>
            <p:ph type="title"/>
          </p:nvPr>
        </p:nvSpPr>
        <p:spPr>
          <a:xfrm>
            <a:off x="457200" y="381000"/>
            <a:ext cx="8229600" cy="1447800"/>
          </a:xfrm>
        </p:spPr>
        <p:txBody>
          <a:bodyPr/>
          <a:lstStyle/>
          <a:p>
            <a:pPr algn="ctr" fontAlgn="auto">
              <a:spcAft>
                <a:spcPts val="0"/>
              </a:spcAft>
              <a:defRPr/>
            </a:pPr>
            <a:r>
              <a:rPr lang="en-US" sz="3600" b="1" dirty="0" smtClean="0">
                <a:latin typeface="Times New Roman" charset="0"/>
              </a:rPr>
              <a:t>Happy </a:t>
            </a:r>
            <a:r>
              <a:rPr lang="en-US" sz="3600" b="1" dirty="0" err="1" smtClean="0">
                <a:latin typeface="Times New Roman" charset="0"/>
              </a:rPr>
              <a:t>lgbt</a:t>
            </a:r>
            <a:r>
              <a:rPr lang="en-US" sz="3600" b="1" dirty="0" smtClean="0">
                <a:latin typeface="Times New Roman" charset="0"/>
              </a:rPr>
              <a:t> pride month!</a:t>
            </a:r>
            <a:endParaRPr lang="en-US" sz="3600" dirty="0">
              <a:latin typeface="Times New Roman" charset="0"/>
            </a:endParaRPr>
          </a:p>
        </p:txBody>
      </p:sp>
      <p:sp>
        <p:nvSpPr>
          <p:cNvPr id="93186"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37890"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93188"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6BEB0030-C5AE-4A26-A34D-0FF5EFBD060A}" type="slidenum">
              <a:rPr lang="en-US" sz="1000">
                <a:solidFill>
                  <a:schemeClr val="tx1"/>
                </a:solidFill>
                <a:latin typeface="Arial" charset="0"/>
                <a:ea typeface="ＭＳ Ｐゴシック" pitchFamily="-60" charset="-128"/>
              </a:rPr>
              <a:pPr/>
              <a:t>40</a:t>
            </a:fld>
            <a:endParaRPr lang="en-US" sz="1000">
              <a:solidFill>
                <a:schemeClr val="tx1"/>
              </a:solidFill>
              <a:latin typeface="Arial" charset="0"/>
              <a:ea typeface="ＭＳ Ｐゴシック" pitchFamily="-60"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algn="ctr" fontAlgn="auto">
              <a:spcAft>
                <a:spcPts val="0"/>
              </a:spcAft>
              <a:defRPr/>
            </a:pPr>
            <a:r>
              <a:rPr lang="en-US" sz="4400" dirty="0" smtClean="0"/>
              <a:t>Where are we now?</a:t>
            </a:r>
            <a:endParaRPr lang="en-US" sz="4400" dirty="0"/>
          </a:p>
        </p:txBody>
      </p:sp>
      <p:sp>
        <p:nvSpPr>
          <p:cNvPr id="19461" name="Rectangle 3"/>
          <p:cNvSpPr>
            <a:spLocks noGrp="1" noChangeArrowheads="1"/>
          </p:cNvSpPr>
          <p:nvPr>
            <p:ph idx="1"/>
          </p:nvPr>
        </p:nvSpPr>
        <p:spPr>
          <a:xfrm>
            <a:off x="71438" y="1295400"/>
            <a:ext cx="9067800" cy="3579813"/>
          </a:xfrm>
        </p:spPr>
        <p:txBody>
          <a:bodyPr rtlCol="0">
            <a:normAutofit fontScale="85000" lnSpcReduction="10000"/>
          </a:bodyPr>
          <a:lstStyle/>
          <a:p>
            <a:pPr marL="914400" indent="-914400" fontAlgn="auto">
              <a:spcAft>
                <a:spcPts val="0"/>
              </a:spcAft>
              <a:buFont typeface="+mj-lt"/>
              <a:buAutoNum type="arabicPeriod"/>
              <a:defRPr/>
            </a:pPr>
            <a:r>
              <a:rPr lang="en-US" sz="5100" dirty="0" smtClean="0"/>
              <a:t>June declared LGBT Pride Month</a:t>
            </a:r>
          </a:p>
          <a:p>
            <a:pPr marL="914400" indent="-914400" fontAlgn="auto">
              <a:spcAft>
                <a:spcPts val="0"/>
              </a:spcAft>
              <a:buFont typeface="+mj-lt"/>
              <a:buAutoNum type="arabicPeriod"/>
              <a:defRPr/>
            </a:pPr>
            <a:r>
              <a:rPr lang="en-US" sz="5100" dirty="0" smtClean="0"/>
              <a:t>LGBT</a:t>
            </a:r>
            <a:r>
              <a:rPr lang="en-US" sz="5100" dirty="0"/>
              <a:t> </a:t>
            </a:r>
            <a:r>
              <a:rPr lang="en-US" sz="5100" dirty="0" smtClean="0"/>
              <a:t>&amp; Allies Group @NSF</a:t>
            </a:r>
          </a:p>
          <a:p>
            <a:pPr marL="914400" indent="-914400" fontAlgn="auto">
              <a:spcAft>
                <a:spcPts val="0"/>
              </a:spcAft>
              <a:buFont typeface="+mj-lt"/>
              <a:buAutoNum type="arabicPeriod"/>
              <a:defRPr/>
            </a:pPr>
            <a:r>
              <a:rPr lang="en-US" sz="5100" dirty="0" smtClean="0"/>
              <a:t>Many Openly LGBT celebrities</a:t>
            </a:r>
          </a:p>
          <a:p>
            <a:pPr marL="914400" indent="-914400" fontAlgn="auto">
              <a:spcAft>
                <a:spcPts val="0"/>
              </a:spcAft>
              <a:buFont typeface="+mj-lt"/>
              <a:buAutoNum type="arabicPeriod"/>
              <a:defRPr/>
            </a:pPr>
            <a:r>
              <a:rPr lang="en-US" sz="5100" dirty="0" smtClean="0"/>
              <a:t>Marriage equality before United States Supreme Court (2 cases!)</a:t>
            </a:r>
          </a:p>
        </p:txBody>
      </p:sp>
      <p:sp>
        <p:nvSpPr>
          <p:cNvPr id="23555"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9458"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23557"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AAF8704C-4A4C-4518-A790-8C00C4E3BA45}" type="slidenum">
              <a:rPr lang="en-US" sz="1000">
                <a:solidFill>
                  <a:schemeClr val="tx1"/>
                </a:solidFill>
                <a:latin typeface="Arial" charset="0"/>
                <a:ea typeface="ＭＳ Ｐゴシック" pitchFamily="-60" charset="-128"/>
              </a:rPr>
              <a:pPr/>
              <a:t>5</a:t>
            </a:fld>
            <a:endParaRPr lang="en-US" sz="1000">
              <a:solidFill>
                <a:schemeClr val="tx1"/>
              </a:solidFill>
              <a:latin typeface="Arial" charset="0"/>
              <a:ea typeface="ＭＳ Ｐゴシック" pitchFamily="-60" charset="-12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 calcmode="lin" valueType="num">
                                      <p:cBhvr additive="base">
                                        <p:cTn id="7" dur="500" fill="hold"/>
                                        <p:tgtEl>
                                          <p:spTgt spid="1946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61">
                                            <p:txEl>
                                              <p:pRg st="1" end="1"/>
                                            </p:txEl>
                                          </p:spTgt>
                                        </p:tgtEl>
                                        <p:attrNameLst>
                                          <p:attrName>style.visibility</p:attrName>
                                        </p:attrNameLst>
                                      </p:cBhvr>
                                      <p:to>
                                        <p:strVal val="visible"/>
                                      </p:to>
                                    </p:set>
                                    <p:anim calcmode="lin" valueType="num">
                                      <p:cBhvr additive="base">
                                        <p:cTn id="13" dur="500" fill="hold"/>
                                        <p:tgtEl>
                                          <p:spTgt spid="1946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461">
                                            <p:txEl>
                                              <p:pRg st="2" end="2"/>
                                            </p:txEl>
                                          </p:spTgt>
                                        </p:tgtEl>
                                        <p:attrNameLst>
                                          <p:attrName>style.visibility</p:attrName>
                                        </p:attrNameLst>
                                      </p:cBhvr>
                                      <p:to>
                                        <p:strVal val="visible"/>
                                      </p:to>
                                    </p:set>
                                    <p:anim calcmode="lin" valueType="num">
                                      <p:cBhvr additive="base">
                                        <p:cTn id="19" dur="500" fill="hold"/>
                                        <p:tgtEl>
                                          <p:spTgt spid="1946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461">
                                            <p:txEl>
                                              <p:pRg st="3" end="3"/>
                                            </p:txEl>
                                          </p:spTgt>
                                        </p:tgtEl>
                                        <p:attrNameLst>
                                          <p:attrName>style.visibility</p:attrName>
                                        </p:attrNameLst>
                                      </p:cBhvr>
                                      <p:to>
                                        <p:strVal val="visible"/>
                                      </p:to>
                                    </p:set>
                                    <p:anim calcmode="lin" valueType="num">
                                      <p:cBhvr additive="base">
                                        <p:cTn id="25" dur="500" fill="hold"/>
                                        <p:tgtEl>
                                          <p:spTgt spid="1946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6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8985250" cy="549275"/>
          </a:xfrm>
        </p:spPr>
        <p:txBody>
          <a:bodyPr/>
          <a:lstStyle/>
          <a:p>
            <a:pPr algn="ctr" fontAlgn="auto">
              <a:spcAft>
                <a:spcPts val="0"/>
              </a:spcAft>
              <a:defRPr/>
            </a:pPr>
            <a:r>
              <a:rPr lang="en-US" sz="4000" dirty="0" smtClean="0"/>
              <a:t>How did we get </a:t>
            </a:r>
            <a:r>
              <a:rPr lang="en-US" sz="4000" i="1" u="sng" dirty="0" smtClean="0"/>
              <a:t>here</a:t>
            </a:r>
            <a:r>
              <a:rPr lang="en-US" sz="4000" dirty="0" smtClean="0"/>
              <a:t> from </a:t>
            </a:r>
            <a:r>
              <a:rPr lang="en-US" sz="4000" i="1" u="sng" dirty="0" smtClean="0"/>
              <a:t>there</a:t>
            </a:r>
            <a:r>
              <a:rPr lang="en-US" sz="4000" dirty="0" smtClean="0"/>
              <a:t>?</a:t>
            </a:r>
            <a:endParaRPr lang="en-US" sz="4000" dirty="0"/>
          </a:p>
        </p:txBody>
      </p:sp>
      <p:sp>
        <p:nvSpPr>
          <p:cNvPr id="3" name="Content Placeholder 2"/>
          <p:cNvSpPr>
            <a:spLocks noGrp="1"/>
          </p:cNvSpPr>
          <p:nvPr>
            <p:ph idx="1"/>
          </p:nvPr>
        </p:nvSpPr>
        <p:spPr>
          <a:xfrm>
            <a:off x="822325" y="1100138"/>
            <a:ext cx="7521575" cy="1643062"/>
          </a:xfrm>
        </p:spPr>
        <p:txBody>
          <a:bodyPr/>
          <a:lstStyle/>
          <a:p>
            <a:pPr algn="ctr"/>
            <a:r>
              <a:rPr lang="en-US" sz="13500" smtClean="0"/>
              <a:t>VERY SLOWLY!</a:t>
            </a:r>
          </a:p>
        </p:txBody>
      </p:sp>
      <p:sp>
        <p:nvSpPr>
          <p:cNvPr id="25603"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a:latin typeface="Times New Roman" pitchFamily="18" charset="0"/>
                <a:ea typeface="ＭＳ Ｐゴシック" pitchFamily="-60" charset="-128"/>
              </a:rPr>
              <a:t>Ron Buckmire June 27, 2013</a:t>
            </a:r>
          </a:p>
        </p:txBody>
      </p:sp>
      <p:sp>
        <p:nvSpPr>
          <p:cNvPr id="5" name="Footer Placeholder 4"/>
          <p:cNvSpPr>
            <a:spLocks noGrp="1"/>
          </p:cNvSpPr>
          <p:nvPr>
            <p:ph type="ftr" sz="quarter" idx="11"/>
          </p:nvPr>
        </p:nvSpPr>
        <p:spPr/>
        <p:txBody>
          <a:bodyPr/>
          <a:lstStyle/>
          <a:p>
            <a:pPr>
              <a:defRPr/>
            </a:pPr>
            <a:r>
              <a:rPr lang="en-US"/>
              <a:t>National Science Foundation LGBT Pride Month Talk</a:t>
            </a:r>
            <a:endParaRPr lang="en-US"/>
          </a:p>
        </p:txBody>
      </p:sp>
      <p:sp>
        <p:nvSpPr>
          <p:cNvPr id="6" name="Slide Number Placeholder 5"/>
          <p:cNvSpPr>
            <a:spLocks noGrp="1"/>
          </p:cNvSpPr>
          <p:nvPr>
            <p:ph type="sldNum" sz="quarter" idx="12"/>
          </p:nvPr>
        </p:nvSpPr>
        <p:spPr/>
        <p:txBody>
          <a:bodyPr/>
          <a:lstStyle/>
          <a:p>
            <a:pPr>
              <a:defRPr/>
            </a:pPr>
            <a:fld id="{388C1A34-D33A-43A4-9A57-1B9FC43511C0}" type="slidenum">
              <a:rPr lang="en-US"/>
              <a:pPr>
                <a:defRPr/>
              </a:pPr>
              <a:t>6</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381000" y="365125"/>
            <a:ext cx="8763000" cy="549275"/>
          </a:xfrm>
        </p:spPr>
        <p:txBody>
          <a:bodyPr/>
          <a:lstStyle/>
          <a:p>
            <a:pPr algn="ctr" fontAlgn="auto">
              <a:spcAft>
                <a:spcPts val="0"/>
              </a:spcAft>
              <a:defRPr/>
            </a:pPr>
            <a:r>
              <a:rPr lang="en-US" sz="3600" dirty="0" smtClean="0"/>
              <a:t>Biography: </a:t>
            </a:r>
            <a:r>
              <a:rPr lang="en-US" sz="3600" dirty="0" smtClean="0">
                <a:solidFill>
                  <a:schemeClr val="accent2"/>
                </a:solidFill>
              </a:rPr>
              <a:t>WHERE ARE YOU FROM?</a:t>
            </a:r>
            <a:endParaRPr lang="en-US" sz="3600" dirty="0"/>
          </a:p>
        </p:txBody>
      </p:sp>
      <p:sp>
        <p:nvSpPr>
          <p:cNvPr id="19461" name="Rectangle 3"/>
          <p:cNvSpPr>
            <a:spLocks noGrp="1" noChangeArrowheads="1"/>
          </p:cNvSpPr>
          <p:nvPr>
            <p:ph idx="1"/>
          </p:nvPr>
        </p:nvSpPr>
        <p:spPr>
          <a:xfrm>
            <a:off x="431800" y="1100138"/>
            <a:ext cx="8712200" cy="3830637"/>
          </a:xfrm>
        </p:spPr>
        <p:txBody>
          <a:bodyPr rtlCol="0">
            <a:normAutofit fontScale="85000" lnSpcReduction="10000"/>
          </a:bodyPr>
          <a:lstStyle/>
          <a:p>
            <a:pPr marL="0" indent="0" fontAlgn="auto">
              <a:spcAft>
                <a:spcPts val="0"/>
              </a:spcAft>
              <a:buFont typeface="Arial" pitchFamily="34" charset="0"/>
              <a:buNone/>
              <a:defRPr/>
            </a:pPr>
            <a:r>
              <a:rPr lang="en-US" sz="3300" dirty="0" smtClean="0"/>
              <a:t>Born</a:t>
            </a:r>
            <a:endParaRPr lang="en-US" sz="3300" b="0" dirty="0" smtClean="0"/>
          </a:p>
          <a:p>
            <a:pPr marL="320040" lvl="1" indent="-338328" fontAlgn="auto">
              <a:lnSpc>
                <a:spcPct val="110000"/>
              </a:lnSpc>
              <a:spcBef>
                <a:spcPts val="0"/>
              </a:spcBef>
              <a:spcAft>
                <a:spcPts val="0"/>
              </a:spcAft>
              <a:buFont typeface="Arial"/>
              <a:buChar char="•"/>
              <a:defRPr/>
            </a:pPr>
            <a:r>
              <a:rPr lang="en-US" sz="3500" b="1" dirty="0" smtClean="0">
                <a:solidFill>
                  <a:schemeClr val="accent2"/>
                </a:solidFill>
              </a:rPr>
              <a:t>Grenville, Grenada (May 21, 1968)</a:t>
            </a:r>
          </a:p>
          <a:p>
            <a:pPr marL="0" indent="0" fontAlgn="auto">
              <a:spcAft>
                <a:spcPts val="0"/>
              </a:spcAft>
              <a:buFont typeface="Arial" pitchFamily="34" charset="0"/>
              <a:buNone/>
              <a:defRPr/>
            </a:pPr>
            <a:r>
              <a:rPr lang="en-US" sz="3300" dirty="0" smtClean="0"/>
              <a:t>Lived</a:t>
            </a:r>
          </a:p>
          <a:p>
            <a:pPr marL="320040" lvl="1" indent="-320040" fontAlgn="auto">
              <a:lnSpc>
                <a:spcPct val="110000"/>
              </a:lnSpc>
              <a:spcBef>
                <a:spcPts val="0"/>
              </a:spcBef>
              <a:spcAft>
                <a:spcPts val="0"/>
              </a:spcAft>
              <a:buClrTx/>
              <a:buFont typeface="Arial"/>
              <a:buChar char="•"/>
              <a:defRPr/>
            </a:pPr>
            <a:r>
              <a:rPr lang="en-US" sz="3500" dirty="0" smtClean="0"/>
              <a:t>Massachusetts, Illinois and California (1970-1978)</a:t>
            </a:r>
          </a:p>
          <a:p>
            <a:pPr marL="320040" lvl="1" indent="-320040" fontAlgn="auto">
              <a:lnSpc>
                <a:spcPct val="110000"/>
              </a:lnSpc>
              <a:spcBef>
                <a:spcPts val="0"/>
              </a:spcBef>
              <a:spcAft>
                <a:spcPts val="0"/>
              </a:spcAft>
              <a:buClrTx/>
              <a:buFont typeface="Arial"/>
              <a:buChar char="•"/>
              <a:defRPr/>
            </a:pPr>
            <a:r>
              <a:rPr lang="en-US" sz="3500" dirty="0" smtClean="0"/>
              <a:t>Christ Church, Barbados (1978-1986)</a:t>
            </a:r>
          </a:p>
          <a:p>
            <a:pPr marL="320040" lvl="1" indent="-320040" fontAlgn="auto">
              <a:lnSpc>
                <a:spcPct val="110000"/>
              </a:lnSpc>
              <a:spcBef>
                <a:spcPts val="0"/>
              </a:spcBef>
              <a:spcAft>
                <a:spcPts val="0"/>
              </a:spcAft>
              <a:buClrTx/>
              <a:buFont typeface="Arial"/>
              <a:buChar char="•"/>
              <a:defRPr/>
            </a:pPr>
            <a:r>
              <a:rPr lang="en-US" sz="3500" dirty="0" smtClean="0"/>
              <a:t>Troy, NY (1986-1994)</a:t>
            </a:r>
          </a:p>
          <a:p>
            <a:pPr marL="320040" lvl="1" indent="-320040" fontAlgn="auto">
              <a:lnSpc>
                <a:spcPct val="110000"/>
              </a:lnSpc>
              <a:spcBef>
                <a:spcPts val="0"/>
              </a:spcBef>
              <a:spcAft>
                <a:spcPts val="0"/>
              </a:spcAft>
              <a:buClrTx/>
              <a:buFont typeface="Arial"/>
              <a:buChar char="•"/>
              <a:defRPr/>
            </a:pPr>
            <a:r>
              <a:rPr lang="en-US" sz="3500" dirty="0" smtClean="0"/>
              <a:t>Los Angeles, CA (1994-2011)</a:t>
            </a:r>
          </a:p>
          <a:p>
            <a:pPr marL="320040" lvl="1" indent="-320040" fontAlgn="auto">
              <a:lnSpc>
                <a:spcPct val="110000"/>
              </a:lnSpc>
              <a:spcBef>
                <a:spcPts val="0"/>
              </a:spcBef>
              <a:spcAft>
                <a:spcPts val="0"/>
              </a:spcAft>
              <a:buClrTx/>
              <a:buFont typeface="Arial"/>
              <a:buChar char="•"/>
              <a:defRPr/>
            </a:pPr>
            <a:r>
              <a:rPr lang="en-US" sz="3500" dirty="0" smtClean="0"/>
              <a:t>Arlington, VA (2011-2013)</a:t>
            </a:r>
          </a:p>
          <a:p>
            <a:pPr marL="609600" indent="-609600" fontAlgn="auto">
              <a:spcAft>
                <a:spcPts val="0"/>
              </a:spcAft>
              <a:buFont typeface="Wingdings" charset="0"/>
              <a:buAutoNum type="arabicPeriod"/>
              <a:defRPr/>
            </a:pPr>
            <a:endParaRPr lang="en-US" dirty="0"/>
          </a:p>
          <a:p>
            <a:pPr marL="609600" indent="-609600" fontAlgn="auto">
              <a:spcAft>
                <a:spcPts val="0"/>
              </a:spcAft>
              <a:buFont typeface="Wingdings" charset="0"/>
              <a:buAutoNum type="arabicPeriod"/>
              <a:defRPr/>
            </a:pPr>
            <a:endParaRPr lang="en-US" dirty="0"/>
          </a:p>
        </p:txBody>
      </p:sp>
      <p:sp>
        <p:nvSpPr>
          <p:cNvPr id="26627"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9458"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26629"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77CAC31E-3CD1-4E72-9063-4E1785F8F4FD}" type="slidenum">
              <a:rPr lang="en-US" sz="1000">
                <a:solidFill>
                  <a:schemeClr val="tx1"/>
                </a:solidFill>
                <a:latin typeface="Arial" charset="0"/>
                <a:ea typeface="ＭＳ Ｐゴシック" pitchFamily="-60" charset="-128"/>
              </a:rPr>
              <a:pPr/>
              <a:t>7</a:t>
            </a:fld>
            <a:endParaRPr lang="en-US" sz="1000">
              <a:solidFill>
                <a:schemeClr val="tx1"/>
              </a:solidFill>
              <a:latin typeface="Arial" charset="0"/>
              <a:ea typeface="ＭＳ Ｐゴシック" pitchFamily="-60" charset="-128"/>
            </a:endParaRPr>
          </a:p>
        </p:txBody>
      </p:sp>
    </p:spTree>
    <p:custDataLst>
      <p:tags r:id="rId1"/>
    </p:custDataLst>
  </p:cSld>
  <p:clrMapOvr>
    <a:masterClrMapping/>
  </p:clrMapOvr>
  <p:transition spd="slow" advTm="11834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461">
                                            <p:txEl>
                                              <p:pRg st="2" end="2"/>
                                            </p:txEl>
                                          </p:spTgt>
                                        </p:tgtEl>
                                        <p:attrNameLst>
                                          <p:attrName>style.visibility</p:attrName>
                                        </p:attrNameLst>
                                      </p:cBhvr>
                                      <p:to>
                                        <p:strVal val="visible"/>
                                      </p:to>
                                    </p:set>
                                    <p:animEffect transition="in" filter="fade">
                                      <p:cBhvr>
                                        <p:cTn id="7" dur="1000"/>
                                        <p:tgtEl>
                                          <p:spTgt spid="19461">
                                            <p:txEl>
                                              <p:pRg st="2" end="2"/>
                                            </p:txEl>
                                          </p:spTgt>
                                        </p:tgtEl>
                                      </p:cBhvr>
                                    </p:animEffect>
                                    <p:anim calcmode="lin" valueType="num">
                                      <p:cBhvr>
                                        <p:cTn id="8" dur="1000" fill="hold"/>
                                        <p:tgtEl>
                                          <p:spTgt spid="1946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946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461">
                                            <p:txEl>
                                              <p:pRg st="3" end="3"/>
                                            </p:txEl>
                                          </p:spTgt>
                                        </p:tgtEl>
                                        <p:attrNameLst>
                                          <p:attrName>style.visibility</p:attrName>
                                        </p:attrNameLst>
                                      </p:cBhvr>
                                      <p:to>
                                        <p:strVal val="visible"/>
                                      </p:to>
                                    </p:set>
                                    <p:animEffect transition="in" filter="fade">
                                      <p:cBhvr>
                                        <p:cTn id="12" dur="1000"/>
                                        <p:tgtEl>
                                          <p:spTgt spid="19461">
                                            <p:txEl>
                                              <p:pRg st="3" end="3"/>
                                            </p:txEl>
                                          </p:spTgt>
                                        </p:tgtEl>
                                      </p:cBhvr>
                                    </p:animEffect>
                                    <p:anim calcmode="lin" valueType="num">
                                      <p:cBhvr>
                                        <p:cTn id="13" dur="1000" fill="hold"/>
                                        <p:tgtEl>
                                          <p:spTgt spid="19461">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9461">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461">
                                            <p:txEl>
                                              <p:pRg st="4" end="4"/>
                                            </p:txEl>
                                          </p:spTgt>
                                        </p:tgtEl>
                                        <p:attrNameLst>
                                          <p:attrName>style.visibility</p:attrName>
                                        </p:attrNameLst>
                                      </p:cBhvr>
                                      <p:to>
                                        <p:strVal val="visible"/>
                                      </p:to>
                                    </p:set>
                                    <p:animEffect transition="in" filter="fade">
                                      <p:cBhvr>
                                        <p:cTn id="17" dur="1000"/>
                                        <p:tgtEl>
                                          <p:spTgt spid="19461">
                                            <p:txEl>
                                              <p:pRg st="4" end="4"/>
                                            </p:txEl>
                                          </p:spTgt>
                                        </p:tgtEl>
                                      </p:cBhvr>
                                    </p:animEffect>
                                    <p:anim calcmode="lin" valueType="num">
                                      <p:cBhvr>
                                        <p:cTn id="18" dur="1000" fill="hold"/>
                                        <p:tgtEl>
                                          <p:spTgt spid="19461">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9461">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461">
                                            <p:txEl>
                                              <p:pRg st="5" end="5"/>
                                            </p:txEl>
                                          </p:spTgt>
                                        </p:tgtEl>
                                        <p:attrNameLst>
                                          <p:attrName>style.visibility</p:attrName>
                                        </p:attrNameLst>
                                      </p:cBhvr>
                                      <p:to>
                                        <p:strVal val="visible"/>
                                      </p:to>
                                    </p:set>
                                    <p:animEffect transition="in" filter="fade">
                                      <p:cBhvr>
                                        <p:cTn id="22" dur="1000"/>
                                        <p:tgtEl>
                                          <p:spTgt spid="19461">
                                            <p:txEl>
                                              <p:pRg st="5" end="5"/>
                                            </p:txEl>
                                          </p:spTgt>
                                        </p:tgtEl>
                                      </p:cBhvr>
                                    </p:animEffect>
                                    <p:anim calcmode="lin" valueType="num">
                                      <p:cBhvr>
                                        <p:cTn id="23" dur="1000" fill="hold"/>
                                        <p:tgtEl>
                                          <p:spTgt spid="19461">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19461">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461">
                                            <p:txEl>
                                              <p:pRg st="6" end="6"/>
                                            </p:txEl>
                                          </p:spTgt>
                                        </p:tgtEl>
                                        <p:attrNameLst>
                                          <p:attrName>style.visibility</p:attrName>
                                        </p:attrNameLst>
                                      </p:cBhvr>
                                      <p:to>
                                        <p:strVal val="visible"/>
                                      </p:to>
                                    </p:set>
                                    <p:animEffect transition="in" filter="fade">
                                      <p:cBhvr>
                                        <p:cTn id="27" dur="1000"/>
                                        <p:tgtEl>
                                          <p:spTgt spid="19461">
                                            <p:txEl>
                                              <p:pRg st="6" end="6"/>
                                            </p:txEl>
                                          </p:spTgt>
                                        </p:tgtEl>
                                      </p:cBhvr>
                                    </p:animEffect>
                                    <p:anim calcmode="lin" valueType="num">
                                      <p:cBhvr>
                                        <p:cTn id="28" dur="1000" fill="hold"/>
                                        <p:tgtEl>
                                          <p:spTgt spid="19461">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19461">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9461">
                                            <p:txEl>
                                              <p:pRg st="7" end="7"/>
                                            </p:txEl>
                                          </p:spTgt>
                                        </p:tgtEl>
                                        <p:attrNameLst>
                                          <p:attrName>style.visibility</p:attrName>
                                        </p:attrNameLst>
                                      </p:cBhvr>
                                      <p:to>
                                        <p:strVal val="visible"/>
                                      </p:to>
                                    </p:set>
                                    <p:animEffect transition="in" filter="fade">
                                      <p:cBhvr>
                                        <p:cTn id="32" dur="1000"/>
                                        <p:tgtEl>
                                          <p:spTgt spid="19461">
                                            <p:txEl>
                                              <p:pRg st="7" end="7"/>
                                            </p:txEl>
                                          </p:spTgt>
                                        </p:tgtEl>
                                      </p:cBhvr>
                                    </p:animEffect>
                                    <p:anim calcmode="lin" valueType="num">
                                      <p:cBhvr>
                                        <p:cTn id="33" dur="1000" fill="hold"/>
                                        <p:tgtEl>
                                          <p:spTgt spid="19461">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1946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9461">
                                            <p:txEl>
                                              <p:pRg st="1" end="1"/>
                                            </p:txEl>
                                          </p:spTgt>
                                        </p:tgtEl>
                                      </p:cBhvr>
                                    </p:animEffect>
                                    <p:animScale>
                                      <p:cBhvr>
                                        <p:cTn id="39" dur="250" autoRev="1" fill="hold"/>
                                        <p:tgtEl>
                                          <p:spTgt spid="19461">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p:cNvPicPr>
          <p:nvPr/>
        </p:nvPicPr>
        <p:blipFill>
          <a:blip r:embed="rId4"/>
          <a:srcRect/>
          <a:stretch>
            <a:fillRect/>
          </a:stretch>
        </p:blipFill>
        <p:spPr bwMode="auto">
          <a:xfrm>
            <a:off x="0" y="1588"/>
            <a:ext cx="9144000" cy="5121275"/>
          </a:xfrm>
          <a:prstGeom prst="rect">
            <a:avLst/>
          </a:prstGeom>
          <a:noFill/>
          <a:ln w="9525">
            <a:noFill/>
            <a:miter lim="800000"/>
            <a:headEnd/>
            <a:tailEnd/>
          </a:ln>
        </p:spPr>
      </p:pic>
      <p:sp>
        <p:nvSpPr>
          <p:cNvPr id="19460" name="Rectangle 2"/>
          <p:cNvSpPr>
            <a:spLocks noGrp="1" noChangeArrowheads="1"/>
          </p:cNvSpPr>
          <p:nvPr>
            <p:ph type="title"/>
          </p:nvPr>
        </p:nvSpPr>
        <p:spPr>
          <a:xfrm>
            <a:off x="457200" y="381000"/>
            <a:ext cx="8077200" cy="533400"/>
          </a:xfrm>
        </p:spPr>
        <p:txBody>
          <a:bodyPr/>
          <a:lstStyle/>
          <a:p>
            <a:pPr algn="ctr" fontAlgn="auto">
              <a:spcAft>
                <a:spcPts val="0"/>
              </a:spcAft>
              <a:defRPr/>
            </a:pPr>
            <a:r>
              <a:rPr lang="en-US" sz="3500" dirty="0" smtClean="0">
                <a:solidFill>
                  <a:srgbClr val="951B6E"/>
                </a:solidFill>
              </a:rPr>
              <a:t>1969</a:t>
            </a:r>
            <a:r>
              <a:rPr lang="en-US" sz="3500" dirty="0" smtClean="0"/>
              <a:t>: The reason for the season</a:t>
            </a:r>
            <a:endParaRPr lang="en-US" sz="3500" dirty="0"/>
          </a:p>
        </p:txBody>
      </p:sp>
      <p:sp>
        <p:nvSpPr>
          <p:cNvPr id="19461" name="Rectangle 3"/>
          <p:cNvSpPr>
            <a:spLocks noGrp="1" noChangeArrowheads="1"/>
          </p:cNvSpPr>
          <p:nvPr>
            <p:ph idx="1"/>
          </p:nvPr>
        </p:nvSpPr>
        <p:spPr>
          <a:xfrm>
            <a:off x="0" y="1144588"/>
            <a:ext cx="9144000" cy="3908425"/>
          </a:xfrm>
        </p:spPr>
        <p:txBody>
          <a:bodyPr rtlCol="0">
            <a:normAutofit fontScale="25000" lnSpcReduction="20000"/>
          </a:bodyPr>
          <a:lstStyle/>
          <a:p>
            <a:pPr marL="0" indent="0" fontAlgn="auto">
              <a:lnSpc>
                <a:spcPct val="120000"/>
              </a:lnSpc>
              <a:spcBef>
                <a:spcPts val="0"/>
              </a:spcBef>
              <a:spcAft>
                <a:spcPts val="0"/>
              </a:spcAft>
              <a:buFont typeface="Arial" pitchFamily="34" charset="0"/>
              <a:buNone/>
              <a:defRPr/>
            </a:pPr>
            <a:r>
              <a:rPr lang="en-US" sz="15600" dirty="0" smtClean="0">
                <a:solidFill>
                  <a:srgbClr val="951B6E"/>
                </a:solidFill>
              </a:rPr>
              <a:t>June 27-29, 1969</a:t>
            </a:r>
            <a:r>
              <a:rPr lang="en-US" sz="15600" dirty="0" smtClean="0">
                <a:solidFill>
                  <a:srgbClr val="000000"/>
                </a:solidFill>
              </a:rPr>
              <a:t>: </a:t>
            </a:r>
            <a:r>
              <a:rPr lang="en-US" sz="15600" b="0" dirty="0" smtClean="0"/>
              <a:t>Some </a:t>
            </a:r>
            <a:r>
              <a:rPr lang="en-US" sz="15600" b="0" dirty="0"/>
              <a:t>(mostly transgender) </a:t>
            </a:r>
            <a:r>
              <a:rPr lang="en-US" sz="15600" b="0" dirty="0" smtClean="0"/>
              <a:t>patrons at </a:t>
            </a:r>
            <a:r>
              <a:rPr lang="en-US" sz="15600" b="0" dirty="0"/>
              <a:t>a gay bar called the Stonewall Inn in </a:t>
            </a:r>
            <a:r>
              <a:rPr lang="en-US" sz="15600" b="0" dirty="0" smtClean="0"/>
              <a:t>New York City resisted arrest during a police raid. </a:t>
            </a:r>
            <a:r>
              <a:rPr lang="en-US" sz="15600" b="0" dirty="0" smtClean="0">
                <a:solidFill>
                  <a:srgbClr val="000000"/>
                </a:solidFill>
              </a:rPr>
              <a:t>The Stonewall Riots </a:t>
            </a:r>
            <a:r>
              <a:rPr lang="en-US" sz="15600" b="0" dirty="0" smtClean="0"/>
              <a:t>are thought to represent the “birth” of the modern gay rights movement. </a:t>
            </a:r>
            <a:endParaRPr lang="en-US" sz="15600" b="0" i="1" dirty="0" smtClean="0"/>
          </a:p>
          <a:p>
            <a:pPr marL="0" indent="0" fontAlgn="auto">
              <a:spcAft>
                <a:spcPts val="0"/>
              </a:spcAft>
              <a:buFont typeface="Arial" pitchFamily="34" charset="0"/>
              <a:buNone/>
              <a:defRPr/>
            </a:pPr>
            <a:endParaRPr lang="en-US" dirty="0"/>
          </a:p>
          <a:p>
            <a:pPr marL="609600" indent="-609600" fontAlgn="auto">
              <a:spcAft>
                <a:spcPts val="0"/>
              </a:spcAft>
              <a:buFont typeface="Wingdings" charset="0"/>
              <a:buAutoNum type="arabicPeriod"/>
              <a:defRPr/>
            </a:pPr>
            <a:endParaRPr lang="en-US" dirty="0"/>
          </a:p>
        </p:txBody>
      </p:sp>
      <p:sp>
        <p:nvSpPr>
          <p:cNvPr id="28676"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9458"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28678"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E473530A-93B9-4D7B-BF61-C6BD6FCDA5BA}" type="slidenum">
              <a:rPr lang="en-US" sz="1000">
                <a:solidFill>
                  <a:schemeClr val="tx1"/>
                </a:solidFill>
                <a:latin typeface="Arial" charset="0"/>
                <a:ea typeface="ＭＳ Ｐゴシック" pitchFamily="-60" charset="-128"/>
              </a:rPr>
              <a:pPr/>
              <a:t>8</a:t>
            </a:fld>
            <a:endParaRPr lang="en-US" sz="1000">
              <a:solidFill>
                <a:schemeClr val="tx1"/>
              </a:solidFill>
              <a:latin typeface="Arial" charset="0"/>
              <a:ea typeface="ＭＳ Ｐゴシック" pitchFamily="-60" charset="-128"/>
            </a:endParaRPr>
          </a:p>
        </p:txBody>
      </p:sp>
    </p:spTree>
    <p:custDataLst>
      <p:tags r:id="rId1"/>
    </p:custDataLst>
  </p:cSld>
  <p:clrMapOvr>
    <a:masterClrMapping/>
  </p:clrMapOvr>
  <p:transition spd="slow" advTm="6646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Effect transition="in" filter="checkerboard(across)">
                                      <p:cBhvr>
                                        <p:cTn id="7" dur="500"/>
                                        <p:tgtEl>
                                          <p:spTgt spid="194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381000" y="365125"/>
            <a:ext cx="8763000" cy="549275"/>
          </a:xfrm>
        </p:spPr>
        <p:txBody>
          <a:bodyPr/>
          <a:lstStyle/>
          <a:p>
            <a:pPr algn="ctr" fontAlgn="auto">
              <a:spcAft>
                <a:spcPts val="0"/>
              </a:spcAft>
              <a:defRPr/>
            </a:pPr>
            <a:r>
              <a:rPr lang="en-US" sz="4400" dirty="0" smtClean="0"/>
              <a:t>Biography</a:t>
            </a:r>
            <a:endParaRPr lang="en-US" sz="4400" dirty="0"/>
          </a:p>
        </p:txBody>
      </p:sp>
      <p:sp>
        <p:nvSpPr>
          <p:cNvPr id="19461" name="Rectangle 3"/>
          <p:cNvSpPr>
            <a:spLocks noGrp="1" noChangeArrowheads="1"/>
          </p:cNvSpPr>
          <p:nvPr>
            <p:ph idx="1"/>
          </p:nvPr>
        </p:nvSpPr>
        <p:spPr>
          <a:xfrm>
            <a:off x="431800" y="1100138"/>
            <a:ext cx="8712200" cy="3830637"/>
          </a:xfrm>
        </p:spPr>
        <p:txBody>
          <a:bodyPr rtlCol="0">
            <a:normAutofit fontScale="85000" lnSpcReduction="10000"/>
          </a:bodyPr>
          <a:lstStyle/>
          <a:p>
            <a:pPr marL="0" indent="0" fontAlgn="auto">
              <a:spcAft>
                <a:spcPts val="0"/>
              </a:spcAft>
              <a:buFont typeface="Arial" pitchFamily="34" charset="0"/>
              <a:buNone/>
              <a:defRPr/>
            </a:pPr>
            <a:r>
              <a:rPr lang="en-US" sz="3300" dirty="0" smtClean="0"/>
              <a:t>Born</a:t>
            </a:r>
            <a:endParaRPr lang="en-US" sz="3300" b="0" dirty="0"/>
          </a:p>
          <a:p>
            <a:pPr marL="457200" indent="-457200" fontAlgn="auto">
              <a:spcAft>
                <a:spcPts val="0"/>
              </a:spcAft>
              <a:buFont typeface="Arial"/>
              <a:buChar char="•"/>
              <a:defRPr/>
            </a:pPr>
            <a:r>
              <a:rPr lang="en-US" sz="3500" b="0" dirty="0" smtClean="0"/>
              <a:t>Grenville, Grenada (May 21, 1968)</a:t>
            </a:r>
          </a:p>
          <a:p>
            <a:pPr marL="0" indent="0" fontAlgn="auto">
              <a:spcAft>
                <a:spcPts val="0"/>
              </a:spcAft>
              <a:buFont typeface="Arial" pitchFamily="34" charset="0"/>
              <a:buNone/>
              <a:defRPr/>
            </a:pPr>
            <a:r>
              <a:rPr lang="en-US" sz="3300" dirty="0" smtClean="0"/>
              <a:t>Lived</a:t>
            </a:r>
          </a:p>
          <a:p>
            <a:pPr marL="320040" lvl="1" indent="-320040" fontAlgn="auto">
              <a:lnSpc>
                <a:spcPct val="110000"/>
              </a:lnSpc>
              <a:spcBef>
                <a:spcPts val="0"/>
              </a:spcBef>
              <a:spcAft>
                <a:spcPts val="0"/>
              </a:spcAft>
              <a:buClrTx/>
              <a:buFont typeface="Arial"/>
              <a:buChar char="•"/>
              <a:defRPr/>
            </a:pPr>
            <a:r>
              <a:rPr lang="en-US" sz="3500" b="1" i="1" dirty="0" smtClean="0">
                <a:solidFill>
                  <a:schemeClr val="accent2"/>
                </a:solidFill>
              </a:rPr>
              <a:t>Massachusetts, Illinois and California (1970-1978)</a:t>
            </a:r>
          </a:p>
          <a:p>
            <a:pPr marL="320040" lvl="1" indent="-320040" fontAlgn="auto">
              <a:lnSpc>
                <a:spcPct val="110000"/>
              </a:lnSpc>
              <a:spcBef>
                <a:spcPts val="0"/>
              </a:spcBef>
              <a:spcAft>
                <a:spcPts val="0"/>
              </a:spcAft>
              <a:buClrTx/>
              <a:buFont typeface="Arial"/>
              <a:buChar char="•"/>
              <a:defRPr/>
            </a:pPr>
            <a:r>
              <a:rPr lang="en-US" sz="3500" dirty="0" smtClean="0"/>
              <a:t>Christ Church, Barbados (1978-1986)</a:t>
            </a:r>
          </a:p>
          <a:p>
            <a:pPr marL="320040" lvl="1" indent="-320040" fontAlgn="auto">
              <a:lnSpc>
                <a:spcPct val="110000"/>
              </a:lnSpc>
              <a:spcBef>
                <a:spcPts val="0"/>
              </a:spcBef>
              <a:spcAft>
                <a:spcPts val="0"/>
              </a:spcAft>
              <a:buClrTx/>
              <a:buFont typeface="Arial"/>
              <a:buChar char="•"/>
              <a:defRPr/>
            </a:pPr>
            <a:r>
              <a:rPr lang="en-US" sz="3500" dirty="0" smtClean="0"/>
              <a:t>Troy, NY (1986-1994)</a:t>
            </a:r>
          </a:p>
          <a:p>
            <a:pPr marL="320040" lvl="1" indent="-320040" fontAlgn="auto">
              <a:lnSpc>
                <a:spcPct val="110000"/>
              </a:lnSpc>
              <a:spcBef>
                <a:spcPts val="0"/>
              </a:spcBef>
              <a:spcAft>
                <a:spcPts val="0"/>
              </a:spcAft>
              <a:buClrTx/>
              <a:buFont typeface="Arial"/>
              <a:buChar char="•"/>
              <a:defRPr/>
            </a:pPr>
            <a:r>
              <a:rPr lang="en-US" sz="3500" dirty="0" smtClean="0"/>
              <a:t>Los Angeles, CA (1994-2011)</a:t>
            </a:r>
          </a:p>
          <a:p>
            <a:pPr marL="320040" lvl="1" indent="-320040" fontAlgn="auto">
              <a:lnSpc>
                <a:spcPct val="110000"/>
              </a:lnSpc>
              <a:spcBef>
                <a:spcPts val="0"/>
              </a:spcBef>
              <a:spcAft>
                <a:spcPts val="0"/>
              </a:spcAft>
              <a:buClrTx/>
              <a:buFont typeface="Arial"/>
              <a:buChar char="•"/>
              <a:defRPr/>
            </a:pPr>
            <a:r>
              <a:rPr lang="en-US" sz="3500" dirty="0" smtClean="0"/>
              <a:t>Arlington, VA (2011-2013)</a:t>
            </a:r>
          </a:p>
          <a:p>
            <a:pPr marL="609600" indent="-609600" fontAlgn="auto">
              <a:spcAft>
                <a:spcPts val="0"/>
              </a:spcAft>
              <a:buFont typeface="Wingdings" charset="0"/>
              <a:buAutoNum type="arabicPeriod"/>
              <a:defRPr/>
            </a:pPr>
            <a:endParaRPr lang="en-US" dirty="0"/>
          </a:p>
          <a:p>
            <a:pPr marL="609600" indent="-609600" fontAlgn="auto">
              <a:spcAft>
                <a:spcPts val="0"/>
              </a:spcAft>
              <a:buFont typeface="Wingdings" charset="0"/>
              <a:buAutoNum type="arabicPeriod"/>
              <a:defRPr/>
            </a:pPr>
            <a:endParaRPr lang="en-US" dirty="0"/>
          </a:p>
        </p:txBody>
      </p:sp>
      <p:sp>
        <p:nvSpPr>
          <p:cNvPr id="30723"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z="1000">
                <a:solidFill>
                  <a:schemeClr val="tx1"/>
                </a:solidFill>
                <a:latin typeface="Arial" charset="0"/>
                <a:ea typeface="ＭＳ Ｐゴシック" pitchFamily="-60" charset="-128"/>
              </a:rPr>
              <a:t>Ron Buckmire June 27, 2013</a:t>
            </a:r>
          </a:p>
        </p:txBody>
      </p:sp>
      <p:sp>
        <p:nvSpPr>
          <p:cNvPr id="19458" name="Footer Placeholder 4"/>
          <p:cNvSpPr>
            <a:spLocks noGrp="1"/>
          </p:cNvSpPr>
          <p:nvPr>
            <p:ph type="ftr" sz="quarter" idx="11"/>
          </p:nvPr>
        </p:nvSpPr>
        <p:spPr>
          <a:extLst>
            <a:ext uri="{909E8E84-426E-40dd-AFC4-6F175D3DCCD1}"/>
            <a:ext uri="{91240B29-F687-4f45-9708-019B960494DF}"/>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000" smtClean="0">
                <a:latin typeface="Arial" charset="0"/>
              </a:rPr>
              <a:t>National Science Foundation LGBT Pride Month Talk</a:t>
            </a:r>
            <a:endParaRPr lang="en-US" sz="1000">
              <a:latin typeface="Arial" charset="0"/>
            </a:endParaRPr>
          </a:p>
        </p:txBody>
      </p:sp>
      <p:sp>
        <p:nvSpPr>
          <p:cNvPr id="30725" name="Slide Number Placeholder 5"/>
          <p:cNvSpPr>
            <a:spLocks noGrp="1"/>
          </p:cNvSpPr>
          <p:nvPr>
            <p:ph type="sldNum" sz="quarter" idx="12"/>
          </p:nvPr>
        </p:nvSpPr>
        <p:spPr bwMode="auto">
          <a:noFill/>
          <a:ln>
            <a:round/>
            <a:headEnd/>
            <a:tailEnd/>
          </a:ln>
        </p:spPr>
        <p:txBody>
          <a:bodyPr wrap="square" numCol="1" anchorCtr="0" compatLnSpc="1">
            <a:prstTxWarp prst="textNoShape">
              <a:avLst/>
            </a:prstTxWarp>
          </a:bodyPr>
          <a:lstStyle/>
          <a:p>
            <a:fld id="{08EEDD57-ED2A-4521-8733-7769CC51E3C3}" type="slidenum">
              <a:rPr lang="en-US" sz="1000">
                <a:solidFill>
                  <a:schemeClr val="tx1"/>
                </a:solidFill>
                <a:latin typeface="Arial" charset="0"/>
                <a:ea typeface="ＭＳ Ｐゴシック" pitchFamily="-60" charset="-128"/>
              </a:rPr>
              <a:pPr/>
              <a:t>9</a:t>
            </a:fld>
            <a:endParaRPr lang="en-US" sz="1000">
              <a:solidFill>
                <a:schemeClr val="tx1"/>
              </a:solidFill>
              <a:latin typeface="Arial" charset="0"/>
              <a:ea typeface="ＭＳ Ｐゴシック" pitchFamily="-60" charset="-128"/>
            </a:endParaRPr>
          </a:p>
        </p:txBody>
      </p:sp>
    </p:spTree>
    <p:custDataLst>
      <p:tags r:id="rId1"/>
    </p:custDataLst>
  </p:cSld>
  <p:clrMapOvr>
    <a:masterClrMapping/>
  </p:clrMapOvr>
  <p:transition spd="slow" advTm="7147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9461">
                                            <p:txEl>
                                              <p:pRg st="3" end="3"/>
                                            </p:txEl>
                                          </p:spTgt>
                                        </p:tgtEl>
                                      </p:cBhvr>
                                    </p:animEffect>
                                    <p:animScale>
                                      <p:cBhvr>
                                        <p:cTn id="7" dur="250" autoRev="1" fill="hold"/>
                                        <p:tgtEl>
                                          <p:spTgt spid="19461">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2.9|43.7"/>
</p:tagLst>
</file>

<file path=ppt/tags/tag2.xml><?xml version="1.0" encoding="utf-8"?>
<p:tagLst xmlns:a="http://schemas.openxmlformats.org/drawingml/2006/main" xmlns:r="http://schemas.openxmlformats.org/officeDocument/2006/relationships" xmlns:p="http://schemas.openxmlformats.org/presentationml/2006/main">
  <p:tag name="TIMING" val="|7.8|1|2"/>
</p:tagLst>
</file>

<file path=ppt/tags/tag3.xml><?xml version="1.0" encoding="utf-8"?>
<p:tagLst xmlns:a="http://schemas.openxmlformats.org/drawingml/2006/main" xmlns:r="http://schemas.openxmlformats.org/officeDocument/2006/relationships" xmlns:p="http://schemas.openxmlformats.org/presentationml/2006/main">
  <p:tag name="TIMING" val="|69.8"/>
</p:tagLst>
</file>

<file path=ppt/tags/tag4.xml><?xml version="1.0" encoding="utf-8"?>
<p:tagLst xmlns:a="http://schemas.openxmlformats.org/drawingml/2006/main" xmlns:r="http://schemas.openxmlformats.org/officeDocument/2006/relationships" xmlns:p="http://schemas.openxmlformats.org/presentationml/2006/main">
  <p:tag name="TIMING" val="|2.4|0.9|1.1"/>
</p:tagLst>
</file>

<file path=ppt/tags/tag5.xml><?xml version="1.0" encoding="utf-8"?>
<p:tagLst xmlns:a="http://schemas.openxmlformats.org/drawingml/2006/main" xmlns:r="http://schemas.openxmlformats.org/officeDocument/2006/relationships" xmlns:p="http://schemas.openxmlformats.org/presentationml/2006/main">
  <p:tag name="TIMING" val="|1.6"/>
</p:tagLst>
</file>

<file path=ppt/tags/tag6.xml><?xml version="1.0" encoding="utf-8"?>
<p:tagLst xmlns:a="http://schemas.openxmlformats.org/drawingml/2006/main" xmlns:r="http://schemas.openxmlformats.org/officeDocument/2006/relationships" xmlns:p="http://schemas.openxmlformats.org/presentationml/2006/main">
  <p:tag name="TIMING" val="|92.9"/>
</p:tagLst>
</file>

<file path=ppt/tags/tag7.xml><?xml version="1.0" encoding="utf-8"?>
<p:tagLst xmlns:a="http://schemas.openxmlformats.org/drawingml/2006/main" xmlns:r="http://schemas.openxmlformats.org/officeDocument/2006/relationships" xmlns:p="http://schemas.openxmlformats.org/presentationml/2006/main">
  <p:tag name="TIMING" val="|6.5|1.3|1.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11070</TotalTime>
  <Words>2848</Words>
  <Application>Microsoft Macintosh PowerPoint</Application>
  <PresentationFormat>On-screen Show (4:3)</PresentationFormat>
  <Paragraphs>357</Paragraphs>
  <Slides>40</Slides>
  <Notes>40</Notes>
  <HiddenSlides>5</HiddenSlides>
  <MMClips>0</MMClips>
  <ScaleCrop>false</ScaleCrop>
  <HeadingPairs>
    <vt:vector size="6" baseType="variant">
      <vt:variant>
        <vt:lpstr>Fonts Used</vt:lpstr>
      </vt:variant>
      <vt:variant>
        <vt:i4>8</vt:i4>
      </vt:variant>
      <vt:variant>
        <vt:lpstr>Design Template</vt:lpstr>
      </vt:variant>
      <vt:variant>
        <vt:i4>5</vt:i4>
      </vt:variant>
      <vt:variant>
        <vt:lpstr>Slide Titles</vt:lpstr>
      </vt:variant>
      <vt:variant>
        <vt:i4>40</vt:i4>
      </vt:variant>
    </vt:vector>
  </HeadingPairs>
  <TitlesOfParts>
    <vt:vector size="53" baseType="lpstr">
      <vt:lpstr>Times New Roman</vt:lpstr>
      <vt:lpstr>ＭＳ Ｐゴシック</vt:lpstr>
      <vt:lpstr>Arial</vt:lpstr>
      <vt:lpstr>Franklin Gothic Medium</vt:lpstr>
      <vt:lpstr>Franklin Gothic Book</vt:lpstr>
      <vt:lpstr>Wingdings</vt:lpstr>
      <vt:lpstr>Tunga</vt:lpstr>
      <vt:lpstr>Verdana</vt:lpstr>
      <vt:lpstr>Angles</vt:lpstr>
      <vt:lpstr>Angles</vt:lpstr>
      <vt:lpstr>Angles</vt:lpstr>
      <vt:lpstr>Angles</vt:lpstr>
      <vt:lpstr>Angles</vt:lpstr>
      <vt:lpstr>A SHORT PRIMER ON LGBT EQUALITY: HOW WE GOT HERE FROM THERE</vt:lpstr>
      <vt:lpstr>OUTLINE</vt:lpstr>
      <vt:lpstr>GOALS OF THIS TALK</vt:lpstr>
      <vt:lpstr>THEN (IN 1968)</vt:lpstr>
      <vt:lpstr>WHERE ARE WE NOW?</vt:lpstr>
      <vt:lpstr>HOW DID WE GET HERE FROM THERE?</vt:lpstr>
      <vt:lpstr>BIOGRAPHY: WHERE ARE YOU FROM?</vt:lpstr>
      <vt:lpstr>1969: THE REASON FOR THE SEASON</vt:lpstr>
      <vt:lpstr>BIOGRAPHY</vt:lpstr>
      <vt:lpstr>1978: IT WASN’T ALL DISCO AND TIGHT JEANS</vt:lpstr>
      <vt:lpstr>1978: IT WASN’T ALL DISCO AND TIGHT JEANS</vt:lpstr>
      <vt:lpstr>BIOGRAPHY</vt:lpstr>
      <vt:lpstr>1986: DON’T FRIGHTEN THE HORSES</vt:lpstr>
      <vt:lpstr>BIOGRAPHY</vt:lpstr>
      <vt:lpstr>BIOGRAPHY: WHAT DID YOU DO IN COLLEGE?</vt:lpstr>
      <vt:lpstr>BIOGRAPHY: WHAT DID YOU DO IN COLLEGE?</vt:lpstr>
      <vt:lpstr>BIOGRAPHY</vt:lpstr>
      <vt:lpstr>BIOGRAPHY: WHO’S THE MAN?</vt:lpstr>
      <vt:lpstr>THERE (THEN)</vt:lpstr>
      <vt:lpstr>HERE (NOW)</vt:lpstr>
      <vt:lpstr>BIOGRAPHY: LOS ANGELES (1994-2011) ACADEMIC</vt:lpstr>
      <vt:lpstr>BIOGRAPHY: LOS ANGELES (1994-2011) ACTIVIST</vt:lpstr>
      <vt:lpstr>MOVING ON UP… (1994-2011)</vt:lpstr>
      <vt:lpstr>MOVING ON UP…(1994-2011)</vt:lpstr>
      <vt:lpstr>MOVING ON UP…(1994-2011)</vt:lpstr>
      <vt:lpstr>MOVING ON UP…(1994-2011)</vt:lpstr>
      <vt:lpstr>2 STEPS FORWARD, 2 STEPS BACK (1994-2011)</vt:lpstr>
      <vt:lpstr>BIOGRAPHY</vt:lpstr>
      <vt:lpstr>BIOGRAPHY: ARLINGTON, VA (2011-2013)</vt:lpstr>
      <vt:lpstr>ARE WE THERE YET?</vt:lpstr>
      <vt:lpstr>THE WAY WE WERE: 1968</vt:lpstr>
      <vt:lpstr>NOW (HERE) </vt:lpstr>
      <vt:lpstr>NOW (HERE)</vt:lpstr>
      <vt:lpstr>NOW (HERE)</vt:lpstr>
      <vt:lpstr>YESTERDAY (HERE)</vt:lpstr>
      <vt:lpstr>YESTERDAY (HERE)</vt:lpstr>
      <vt:lpstr>THE ARC OF MORAL UNIVERSE BENDS UPWARDS!</vt:lpstr>
      <vt:lpstr>THANK YOU!</vt:lpstr>
      <vt:lpstr>ANY QUESTIONS?</vt:lpstr>
      <vt:lpstr>HAPPY LGBT PRIDE MONTH!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Gay is NOT “The New Black”!</dc:title>
  <dc:creator>Ron Buckmire</dc:creator>
  <cp:lastModifiedBy>ron</cp:lastModifiedBy>
  <cp:revision>207</cp:revision>
  <cp:lastPrinted>2013-06-17T17:51:24Z</cp:lastPrinted>
  <dcterms:created xsi:type="dcterms:W3CDTF">2009-04-05T05:07:30Z</dcterms:created>
  <dcterms:modified xsi:type="dcterms:W3CDTF">2013-07-31T01:59:51Z</dcterms:modified>
</cp:coreProperties>
</file>