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803" r:id="rId2"/>
  </p:sldMasterIdLst>
  <p:notesMasterIdLst>
    <p:notesMasterId r:id="rId23"/>
  </p:notesMasterIdLst>
  <p:handoutMasterIdLst>
    <p:handoutMasterId r:id="rId24"/>
  </p:handoutMasterIdLst>
  <p:sldIdLst>
    <p:sldId id="256" r:id="rId3"/>
    <p:sldId id="257" r:id="rId4"/>
    <p:sldId id="279" r:id="rId5"/>
    <p:sldId id="281" r:id="rId6"/>
    <p:sldId id="283" r:id="rId7"/>
    <p:sldId id="258" r:id="rId8"/>
    <p:sldId id="282" r:id="rId9"/>
    <p:sldId id="260" r:id="rId10"/>
    <p:sldId id="261" r:id="rId11"/>
    <p:sldId id="262" r:id="rId12"/>
    <p:sldId id="263" r:id="rId13"/>
    <p:sldId id="264" r:id="rId14"/>
    <p:sldId id="265" r:id="rId15"/>
    <p:sldId id="266" r:id="rId16"/>
    <p:sldId id="272" r:id="rId17"/>
    <p:sldId id="273" r:id="rId18"/>
    <p:sldId id="274" r:id="rId19"/>
    <p:sldId id="275" r:id="rId20"/>
    <p:sldId id="276" r:id="rId21"/>
    <p:sldId id="278" r:id="rId2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9" d="100"/>
          <a:sy n="149" d="100"/>
        </p:scale>
        <p:origin x="-576"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DEF536-9146-3842-ADDD-8AF48415AE1B}" type="datetimeFigureOut">
              <a:rPr lang="en-US" smtClean="0"/>
              <a:t>12/29/15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BCA9AC-6E59-EF44-938A-DB1E18E7D0E8}" type="slidenum">
              <a:rPr lang="en-US" smtClean="0"/>
              <a:t>‹#›</a:t>
            </a:fld>
            <a:endParaRPr lang="en-US"/>
          </a:p>
        </p:txBody>
      </p:sp>
    </p:spTree>
    <p:extLst>
      <p:ext uri="{BB962C8B-B14F-4D97-AF65-F5344CB8AC3E}">
        <p14:creationId xmlns:p14="http://schemas.microsoft.com/office/powerpoint/2010/main" val="2571635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611586098"/>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9" name="Shape 25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6" name="Shape 26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0" name="Shape 28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4" name="Shape 2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JMM 2016</a:t>
            </a:r>
            <a:endParaRPr lang="en-US"/>
          </a:p>
        </p:txBody>
      </p:sp>
      <p:sp>
        <p:nvSpPr>
          <p:cNvPr id="7" name="Slide Number Placeholder 6"/>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JMM 2016</a:t>
            </a:r>
            <a:endParaRPr lang="en-US"/>
          </a:p>
        </p:txBody>
      </p:sp>
      <p:sp>
        <p:nvSpPr>
          <p:cNvPr id="9" name="Slide Number Placeholder 8"/>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JMM 2016</a:t>
            </a:r>
            <a:endParaRPr lang="en-US"/>
          </a:p>
        </p:txBody>
      </p:sp>
      <p:sp>
        <p:nvSpPr>
          <p:cNvPr id="5" name="Slide Number Placeholder 4"/>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JMM 2016</a:t>
            </a:r>
            <a:endParaRPr lang="en-US"/>
          </a:p>
        </p:txBody>
      </p:sp>
      <p:sp>
        <p:nvSpPr>
          <p:cNvPr id="4" name="Slide Number Placeholder 3"/>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JMM 2016</a:t>
            </a:r>
            <a:endParaRPr lang="en-US"/>
          </a:p>
        </p:txBody>
      </p:sp>
      <p:sp>
        <p:nvSpPr>
          <p:cNvPr id="7" name="Slide Number Placeholder 6"/>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JMM 2016</a:t>
            </a:r>
            <a:endParaRPr lang="en-US"/>
          </a:p>
        </p:txBody>
      </p:sp>
      <p:sp>
        <p:nvSpPr>
          <p:cNvPr id="7" name="Slide Number Placeholder 6"/>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JMM 2016</a:t>
            </a:r>
            <a:endParaRPr lang="en-US"/>
          </a:p>
        </p:txBody>
      </p:sp>
      <p:sp>
        <p:nvSpPr>
          <p:cNvPr id="6" name="Slide Number Placeholder 5"/>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JMM 2016</a:t>
            </a:r>
            <a:endParaRPr lang="en-US"/>
          </a:p>
        </p:txBody>
      </p:sp>
      <p:sp>
        <p:nvSpPr>
          <p:cNvPr id="6" name="Slide Number Placeholder 5"/>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8" name="Shape 88"/>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9" name="Shape 8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JMM 2016</a:t>
            </a:r>
            <a:endParaRPr lang="en-US"/>
          </a:p>
        </p:txBody>
      </p:sp>
      <p:sp>
        <p:nvSpPr>
          <p:cNvPr id="6" name="Slide Number Placeholder 5"/>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JMM 2016</a:t>
            </a:r>
            <a:endParaRPr lang="en-US"/>
          </a:p>
        </p:txBody>
      </p:sp>
      <p:sp>
        <p:nvSpPr>
          <p:cNvPr id="6" name="Slide Number Placeholder 5"/>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JMM 2016</a:t>
            </a:r>
            <a:endParaRPr lang="en-US"/>
          </a:p>
        </p:txBody>
      </p:sp>
      <p:sp>
        <p:nvSpPr>
          <p:cNvPr id="6" name="Slide Number Placeholder 5"/>
          <p:cNvSpPr>
            <a:spLocks noGrp="1"/>
          </p:cNvSpPr>
          <p:nvPr>
            <p:ph type="sldNum" sz="quarter" idx="12"/>
          </p:nvPr>
        </p:nvSpPr>
        <p:spPr/>
        <p:txBody>
          <a:bodyPr/>
          <a:lstStyle/>
          <a:p>
            <a:pPr marL="0" lvl="0" indent="0">
              <a:spcBef>
                <a:spcPts val="0"/>
              </a:spcBef>
              <a:buClr>
                <a:schemeClr val="dk2"/>
              </a:buClr>
              <a:buSzPct val="25000"/>
              <a:buFont typeface="Georgia"/>
              <a:buNone/>
            </a:pPr>
            <a:fld id="{00000000-1234-1234-1234-123412341234}" type="slidenum">
              <a:rPr lang="en" smtClean="0"/>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12/29/15</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a:spcBef>
                <a:spcPts val="0"/>
              </a:spcBef>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0.xml"/><Relationship Id="rId3" Type="http://schemas.openxmlformats.org/officeDocument/2006/relationships/hyperlink" Target="http://bit.ly/oxypicmat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ctrTitle"/>
          </p:nvPr>
        </p:nvSpPr>
        <p:spPr>
          <a:xfrm>
            <a:off x="0" y="498010"/>
            <a:ext cx="9144000" cy="1931826"/>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lt2"/>
              </a:buClr>
              <a:buSzPct val="25000"/>
              <a:buFont typeface="Georgia"/>
              <a:buNone/>
            </a:pPr>
            <a:r>
              <a:rPr lang="en" sz="6000" b="0" i="0" u="none" strike="noStrike" cap="none" baseline="0" dirty="0">
                <a:solidFill>
                  <a:schemeClr val="lt2"/>
                </a:solidFill>
                <a:latin typeface="Georgia"/>
                <a:ea typeface="Georgia"/>
                <a:cs typeface="Georgia"/>
                <a:sym typeface="Georgia"/>
                <a:rtl val="0"/>
              </a:rPr>
              <a:t>My PIC Math Experience</a:t>
            </a:r>
          </a:p>
          <a:p>
            <a:pPr marL="0" marR="0" lvl="0" indent="0" algn="ctr" rtl="0">
              <a:lnSpc>
                <a:spcPct val="100000"/>
              </a:lnSpc>
              <a:spcBef>
                <a:spcPts val="0"/>
              </a:spcBef>
              <a:spcAft>
                <a:spcPts val="0"/>
              </a:spcAft>
              <a:buClr>
                <a:schemeClr val="lt2"/>
              </a:buClr>
              <a:buSzPct val="25000"/>
              <a:buFont typeface="Georgia"/>
              <a:buNone/>
            </a:pPr>
            <a:r>
              <a:rPr lang="en" sz="3200" b="0" i="0" u="none" strike="noStrike" cap="none" baseline="0" dirty="0">
                <a:solidFill>
                  <a:schemeClr val="lt2"/>
                </a:solidFill>
                <a:latin typeface="Georgia"/>
                <a:ea typeface="Georgia"/>
                <a:cs typeface="Georgia"/>
                <a:sym typeface="Georgia"/>
                <a:rtl val="0"/>
              </a:rPr>
              <a:t>Teaching </a:t>
            </a:r>
            <a:r>
              <a:rPr lang="en-US" sz="3200" dirty="0" smtClean="0">
                <a:solidFill>
                  <a:schemeClr val="lt2"/>
                </a:solidFill>
                <a:latin typeface="Georgia"/>
                <a:ea typeface="Georgia"/>
                <a:cs typeface="Georgia"/>
                <a:sym typeface="Georgia"/>
              </a:rPr>
              <a:t>An Industrial </a:t>
            </a:r>
            <a:r>
              <a:rPr lang="en" sz="3200" b="0" i="0" u="none" strike="noStrike" cap="none" baseline="0" dirty="0" smtClean="0">
                <a:solidFill>
                  <a:schemeClr val="lt2"/>
                </a:solidFill>
                <a:latin typeface="Georgia"/>
                <a:ea typeface="Georgia"/>
                <a:cs typeface="Georgia"/>
                <a:sym typeface="Georgia"/>
                <a:rtl val="0"/>
              </a:rPr>
              <a:t>Math</a:t>
            </a:r>
            <a:r>
              <a:rPr lang="en-US" sz="3200" b="0" i="0" u="none" strike="noStrike" cap="none" baseline="0" dirty="0" err="1" smtClean="0">
                <a:solidFill>
                  <a:schemeClr val="lt2"/>
                </a:solidFill>
                <a:latin typeface="Georgia"/>
                <a:ea typeface="Georgia"/>
                <a:cs typeface="Georgia"/>
                <a:sym typeface="Georgia"/>
                <a:rtl val="0"/>
              </a:rPr>
              <a:t>ematics</a:t>
            </a:r>
            <a:r>
              <a:rPr lang="en" sz="3200" b="0" i="0" u="none" strike="noStrike" cap="none" baseline="0" dirty="0" smtClean="0">
                <a:solidFill>
                  <a:schemeClr val="lt2"/>
                </a:solidFill>
                <a:latin typeface="Georgia"/>
                <a:ea typeface="Georgia"/>
                <a:cs typeface="Georgia"/>
                <a:sym typeface="Georgia"/>
                <a:rtl val="0"/>
              </a:rPr>
              <a:t> </a:t>
            </a:r>
            <a:r>
              <a:rPr lang="en-US" sz="3200" b="0" i="0" u="none" strike="noStrike" cap="none" baseline="0" dirty="0" smtClean="0">
                <a:solidFill>
                  <a:schemeClr val="lt2"/>
                </a:solidFill>
                <a:latin typeface="Georgia"/>
                <a:ea typeface="Georgia"/>
                <a:cs typeface="Georgia"/>
                <a:sym typeface="Georgia"/>
                <a:rtl val="0"/>
              </a:rPr>
              <a:t>Course </a:t>
            </a:r>
            <a:br>
              <a:rPr lang="en-US" sz="3200" b="0" i="0" u="none" strike="noStrike" cap="none" baseline="0" dirty="0" smtClean="0">
                <a:solidFill>
                  <a:schemeClr val="lt2"/>
                </a:solidFill>
                <a:latin typeface="Georgia"/>
                <a:ea typeface="Georgia"/>
                <a:cs typeface="Georgia"/>
                <a:sym typeface="Georgia"/>
                <a:rtl val="0"/>
              </a:rPr>
            </a:br>
            <a:r>
              <a:rPr lang="en" sz="3200" b="0" i="0" u="none" strike="noStrike" cap="none" baseline="0" dirty="0" smtClean="0">
                <a:solidFill>
                  <a:schemeClr val="lt2"/>
                </a:solidFill>
                <a:latin typeface="Georgia"/>
                <a:ea typeface="Georgia"/>
                <a:cs typeface="Georgia"/>
                <a:sym typeface="Georgia"/>
                <a:rtl val="0"/>
              </a:rPr>
              <a:t>At A Small</a:t>
            </a:r>
            <a:r>
              <a:rPr lang="en-US" sz="3200" b="0" i="0" u="none" strike="noStrike" cap="none" dirty="0" smtClean="0">
                <a:solidFill>
                  <a:schemeClr val="lt2"/>
                </a:solidFill>
                <a:latin typeface="Georgia"/>
                <a:ea typeface="Georgia"/>
                <a:cs typeface="Georgia"/>
                <a:sym typeface="Georgia"/>
                <a:rtl val="0"/>
              </a:rPr>
              <a:t> </a:t>
            </a:r>
            <a:r>
              <a:rPr lang="en" sz="3200" b="0" i="0" u="none" strike="noStrike" cap="none" baseline="0" dirty="0" smtClean="0">
                <a:solidFill>
                  <a:schemeClr val="lt2"/>
                </a:solidFill>
                <a:latin typeface="Georgia"/>
                <a:ea typeface="Georgia"/>
                <a:cs typeface="Georgia"/>
                <a:sym typeface="Georgia"/>
                <a:rtl val="0"/>
              </a:rPr>
              <a:t>Liberal </a:t>
            </a:r>
            <a:r>
              <a:rPr lang="en" sz="3200" b="0" i="0" u="none" strike="noStrike" cap="none" baseline="0" dirty="0">
                <a:solidFill>
                  <a:schemeClr val="lt2"/>
                </a:solidFill>
                <a:latin typeface="Georgia"/>
                <a:ea typeface="Georgia"/>
                <a:cs typeface="Georgia"/>
                <a:sym typeface="Georgia"/>
                <a:rtl val="0"/>
              </a:rPr>
              <a:t>Arts College</a:t>
            </a:r>
          </a:p>
        </p:txBody>
      </p:sp>
      <p:sp>
        <p:nvSpPr>
          <p:cNvPr id="137" name="Shape 137"/>
          <p:cNvSpPr txBox="1">
            <a:spLocks noGrp="1"/>
          </p:cNvSpPr>
          <p:nvPr>
            <p:ph type="subTitle" idx="1"/>
          </p:nvPr>
        </p:nvSpPr>
        <p:spPr>
          <a:xfrm>
            <a:off x="685800" y="2531268"/>
            <a:ext cx="8010900" cy="2612234"/>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Georgia"/>
              <a:buNone/>
            </a:pPr>
            <a:r>
              <a:rPr lang="en" sz="2400" b="1" u="none" strike="noStrike" cap="none" baseline="0" dirty="0">
                <a:solidFill>
                  <a:schemeClr val="dk2"/>
                </a:solidFill>
                <a:latin typeface="Georgia"/>
                <a:ea typeface="Georgia"/>
                <a:cs typeface="Georgia"/>
                <a:sym typeface="Georgia"/>
                <a:rtl val="0"/>
              </a:rPr>
              <a:t>Ron Buckmire </a:t>
            </a:r>
          </a:p>
          <a:p>
            <a:pPr marL="0" marR="0" lvl="0" indent="0" algn="ctr" rtl="0">
              <a:lnSpc>
                <a:spcPct val="100000"/>
              </a:lnSpc>
              <a:spcBef>
                <a:spcPts val="0"/>
              </a:spcBef>
              <a:spcAft>
                <a:spcPts val="0"/>
              </a:spcAft>
              <a:buClr>
                <a:schemeClr val="dk2"/>
              </a:buClr>
              <a:buSzPct val="25000"/>
              <a:buFont typeface="Georgia"/>
              <a:buNone/>
            </a:pPr>
            <a:r>
              <a:rPr lang="en" sz="2400" b="0" u="none" strike="noStrike" cap="none" baseline="0" dirty="0">
                <a:solidFill>
                  <a:schemeClr val="dk2"/>
                </a:solidFill>
                <a:latin typeface="Georgia"/>
                <a:ea typeface="Georgia"/>
                <a:cs typeface="Georgia"/>
                <a:sym typeface="Georgia"/>
                <a:rtl val="0"/>
              </a:rPr>
              <a:t>Occidental </a:t>
            </a:r>
            <a:r>
              <a:rPr lang="en" sz="2400" b="0" u="none" strike="noStrike" cap="none" baseline="0" dirty="0" smtClean="0">
                <a:solidFill>
                  <a:schemeClr val="dk2"/>
                </a:solidFill>
                <a:latin typeface="Georgia"/>
                <a:ea typeface="Georgia"/>
                <a:cs typeface="Georgia"/>
                <a:sym typeface="Georgia"/>
                <a:rtl val="0"/>
              </a:rPr>
              <a:t>College</a:t>
            </a:r>
            <a:endParaRPr lang="en-US" sz="2400" b="0" u="none" strike="noStrike" cap="none" baseline="0" dirty="0" smtClean="0">
              <a:solidFill>
                <a:schemeClr val="dk2"/>
              </a:solidFill>
              <a:latin typeface="Georgia"/>
              <a:ea typeface="Georgia"/>
              <a:cs typeface="Georgia"/>
              <a:sym typeface="Georgia"/>
              <a:rtl val="0"/>
            </a:endParaRPr>
          </a:p>
          <a:p>
            <a:pPr marL="0" marR="0" lvl="0" indent="0" algn="ctr" rtl="0">
              <a:lnSpc>
                <a:spcPct val="100000"/>
              </a:lnSpc>
              <a:spcBef>
                <a:spcPts val="0"/>
              </a:spcBef>
              <a:spcAft>
                <a:spcPts val="0"/>
              </a:spcAft>
              <a:buClr>
                <a:schemeClr val="dk2"/>
              </a:buClr>
              <a:buSzPct val="25000"/>
              <a:buFont typeface="Georgia"/>
              <a:buNone/>
            </a:pPr>
            <a:r>
              <a:rPr lang="en" sz="2400" b="0" i="1" u="none" strike="noStrike" cap="none" baseline="0" dirty="0" smtClean="0">
                <a:solidFill>
                  <a:schemeClr val="dk2"/>
                </a:solidFill>
                <a:latin typeface="Georgia"/>
                <a:ea typeface="Georgia"/>
                <a:cs typeface="Georgia"/>
                <a:sym typeface="Georgia"/>
                <a:rtl val="0"/>
              </a:rPr>
              <a:t>ron@oxy.edu</a:t>
            </a:r>
            <a:endParaRPr lang="en" sz="2400" b="0" i="1" u="none" strike="noStrike" cap="none" baseline="0" dirty="0">
              <a:solidFill>
                <a:schemeClr val="dk2"/>
              </a:solidFill>
              <a:latin typeface="Georgia"/>
              <a:ea typeface="Georgia"/>
              <a:cs typeface="Georgia"/>
              <a:sym typeface="Georgia"/>
              <a:rtl val="0"/>
            </a:endParaRPr>
          </a:p>
          <a:p>
            <a:pPr marL="0" marR="0" lvl="0" indent="0" algn="ctr" rtl="0">
              <a:lnSpc>
                <a:spcPct val="100000"/>
              </a:lnSpc>
              <a:spcBef>
                <a:spcPts val="0"/>
              </a:spcBef>
              <a:spcAft>
                <a:spcPts val="0"/>
              </a:spcAft>
              <a:buClr>
                <a:schemeClr val="dk2"/>
              </a:buClr>
              <a:buFont typeface="Georgia"/>
              <a:buNone/>
            </a:pPr>
            <a:endParaRPr lang="en-US" sz="2400" b="0" u="none" strike="noStrike" cap="none" baseline="0" dirty="0" smtClean="0">
              <a:solidFill>
                <a:schemeClr val="dk2"/>
              </a:solidFill>
              <a:latin typeface="Georgia"/>
              <a:ea typeface="Georgia"/>
              <a:cs typeface="Georgia"/>
              <a:sym typeface="Georgia"/>
              <a:rtl val="0"/>
            </a:endParaRPr>
          </a:p>
          <a:p>
            <a:pPr marL="0" marR="0" lvl="0" indent="0" algn="ctr" rtl="0">
              <a:lnSpc>
                <a:spcPct val="100000"/>
              </a:lnSpc>
              <a:spcBef>
                <a:spcPts val="0"/>
              </a:spcBef>
              <a:spcAft>
                <a:spcPts val="0"/>
              </a:spcAft>
              <a:buClr>
                <a:schemeClr val="dk2"/>
              </a:buClr>
              <a:buFont typeface="Georgia"/>
              <a:buNone/>
            </a:pPr>
            <a:endParaRPr lang="en-US" sz="2400" b="0" u="none" strike="noStrike" cap="none" baseline="0" dirty="0" smtClean="0">
              <a:solidFill>
                <a:schemeClr val="dk2"/>
              </a:solidFill>
              <a:latin typeface="Georgia"/>
              <a:ea typeface="Georgia"/>
              <a:cs typeface="Georgia"/>
              <a:sym typeface="Georgia"/>
              <a:rtl val="0"/>
            </a:endParaRPr>
          </a:p>
          <a:p>
            <a:pPr marL="0" marR="0" lvl="0" indent="0" algn="ctr" rtl="0">
              <a:lnSpc>
                <a:spcPct val="100000"/>
              </a:lnSpc>
              <a:spcBef>
                <a:spcPts val="0"/>
              </a:spcBef>
              <a:spcAft>
                <a:spcPts val="0"/>
              </a:spcAft>
              <a:buClr>
                <a:schemeClr val="dk2"/>
              </a:buClr>
              <a:buFont typeface="Georgia"/>
              <a:buNone/>
            </a:pPr>
            <a:r>
              <a:rPr lang="en-US" sz="2000" dirty="0" smtClean="0">
                <a:solidFill>
                  <a:schemeClr val="dk2"/>
                </a:solidFill>
                <a:latin typeface="Georgia"/>
                <a:ea typeface="Georgia"/>
                <a:cs typeface="Georgia"/>
                <a:sym typeface="Georgia"/>
              </a:rPr>
              <a:t>2016 Joint Mathematics Meetings</a:t>
            </a:r>
            <a:br>
              <a:rPr lang="en-US" sz="2000" dirty="0" smtClean="0">
                <a:solidFill>
                  <a:schemeClr val="dk2"/>
                </a:solidFill>
                <a:latin typeface="Georgia"/>
                <a:ea typeface="Georgia"/>
                <a:cs typeface="Georgia"/>
                <a:sym typeface="Georgia"/>
              </a:rPr>
            </a:br>
            <a:r>
              <a:rPr lang="en-US" sz="2000" dirty="0" smtClean="0">
                <a:solidFill>
                  <a:schemeClr val="dk2"/>
                </a:solidFill>
                <a:latin typeface="Georgia"/>
                <a:ea typeface="Georgia"/>
                <a:cs typeface="Georgia"/>
                <a:sym typeface="Georgia"/>
              </a:rPr>
              <a:t>Seattle, WA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a:t>
            </a:r>
            <a:r>
              <a:rPr lang="en-US" sz="3200" dirty="0" smtClean="0">
                <a:solidFill>
                  <a:schemeClr val="dk2"/>
                </a:solidFill>
                <a:latin typeface="Georgia"/>
                <a:ea typeface="Georgia"/>
                <a:cs typeface="Georgia"/>
                <a:sym typeface="Georgia"/>
                <a:rtl val="0"/>
              </a:rPr>
              <a:t>Context</a:t>
            </a:r>
            <a:endParaRPr lang="en" sz="3200" b="0" i="0" u="none" strike="noStrike" cap="none" baseline="0" dirty="0">
              <a:solidFill>
                <a:schemeClr val="dk2"/>
              </a:solidFill>
              <a:latin typeface="Georgia"/>
              <a:ea typeface="Georgia"/>
              <a:cs typeface="Georgia"/>
              <a:sym typeface="Georgia"/>
              <a:rtl val="0"/>
            </a:endParaRPr>
          </a:p>
        </p:txBody>
      </p:sp>
      <p:sp>
        <p:nvSpPr>
          <p:cNvPr id="178" name="Shape 178"/>
          <p:cNvSpPr txBox="1">
            <a:spLocks noGrp="1"/>
          </p:cNvSpPr>
          <p:nvPr>
            <p:ph type="body" idx="1"/>
          </p:nvPr>
        </p:nvSpPr>
        <p:spPr>
          <a:xfrm>
            <a:off x="457200" y="1297775"/>
            <a:ext cx="8648400" cy="3786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dirty="0">
                <a:solidFill>
                  <a:schemeClr val="dk2"/>
                </a:solidFill>
                <a:latin typeface="Georgia"/>
                <a:ea typeface="Georgia"/>
                <a:cs typeface="Georgia"/>
                <a:sym typeface="Georgia"/>
                <a:rtl val="0"/>
              </a:rPr>
              <a:t>Finding Industrial Math Problems </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Five B.I.G. Industrial Math problems from </a:t>
            </a:r>
            <a:r>
              <a:rPr lang="en" sz="2400" b="0" i="0" u="none" strike="noStrike" cap="none" baseline="0" dirty="0" smtClean="0">
                <a:solidFill>
                  <a:schemeClr val="dk2"/>
                </a:solidFill>
                <a:latin typeface="Georgia"/>
                <a:ea typeface="Georgia"/>
                <a:cs typeface="Georgia"/>
                <a:sym typeface="Georgia"/>
                <a:rtl val="0"/>
              </a:rPr>
              <a:t>PIC</a:t>
            </a:r>
            <a:r>
              <a:rPr lang="en-US" sz="2400" b="0" i="0" u="none" strike="noStrike" cap="none" dirty="0" smtClean="0">
                <a:solidFill>
                  <a:schemeClr val="dk2"/>
                </a:solidFill>
                <a:latin typeface="Georgia"/>
                <a:ea typeface="Georgia"/>
                <a:cs typeface="Georgia"/>
                <a:sym typeface="Georgia"/>
                <a:rtl val="0"/>
              </a:rPr>
              <a:t> </a:t>
            </a:r>
            <a:r>
              <a:rPr lang="en" sz="2400" b="0" i="0" u="none" strike="noStrike" cap="none" baseline="0" dirty="0" smtClean="0">
                <a:solidFill>
                  <a:schemeClr val="dk2"/>
                </a:solidFill>
                <a:latin typeface="Georgia"/>
                <a:ea typeface="Georgia"/>
                <a:cs typeface="Georgia"/>
                <a:sym typeface="Georgia"/>
                <a:rtl val="0"/>
              </a:rPr>
              <a:t>Math</a:t>
            </a:r>
            <a:endParaRPr lang="en" sz="2400" b="0" i="0" u="none" strike="noStrike" cap="none" baseline="0" dirty="0">
              <a:solidFill>
                <a:schemeClr val="dk2"/>
              </a:solidFill>
              <a:latin typeface="Georgia"/>
              <a:ea typeface="Georgia"/>
              <a:cs typeface="Georgia"/>
              <a:sym typeface="Georgia"/>
              <a:rtl val="0"/>
            </a:endParaRPr>
          </a:p>
          <a:p>
            <a:pPr marL="457200" marR="0" lvl="0" indent="-381000" algn="l" rtl="0">
              <a:lnSpc>
                <a:spcPct val="100000"/>
              </a:lnSpc>
              <a:spcBef>
                <a:spcPts val="60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Contacted (by phone and by e-mail with attached PDF letters) </a:t>
            </a:r>
            <a:r>
              <a:rPr lang="en" sz="2400" b="1" i="0" u="none" strike="noStrike" cap="none" baseline="0" dirty="0">
                <a:solidFill>
                  <a:schemeClr val="dk2"/>
                </a:solidFill>
                <a:latin typeface="Georgia"/>
                <a:ea typeface="Georgia"/>
                <a:cs typeface="Georgia"/>
                <a:sym typeface="Georgia"/>
                <a:rtl val="0"/>
              </a:rPr>
              <a:t>six</a:t>
            </a:r>
            <a:r>
              <a:rPr lang="en" sz="2400" b="0" i="0" u="none" strike="noStrike" cap="none" baseline="0" dirty="0">
                <a:solidFill>
                  <a:schemeClr val="dk2"/>
                </a:solidFill>
                <a:latin typeface="Georgia"/>
                <a:ea typeface="Georgia"/>
                <a:cs typeface="Georgia"/>
                <a:sym typeface="Georgia"/>
                <a:rtl val="0"/>
              </a:rPr>
              <a:t> companies (found from list of recent internships)</a:t>
            </a:r>
          </a:p>
          <a:p>
            <a:pPr marL="457200" marR="0" lvl="0" indent="-381000" algn="l" rtl="0">
              <a:lnSpc>
                <a:spcPct val="100000"/>
              </a:lnSpc>
              <a:spcBef>
                <a:spcPts val="60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Initiated conversations with </a:t>
            </a:r>
            <a:r>
              <a:rPr lang="en" sz="2400" b="1" i="0" u="none" strike="noStrike" cap="none" baseline="0" dirty="0">
                <a:solidFill>
                  <a:schemeClr val="dk2"/>
                </a:solidFill>
                <a:latin typeface="Georgia"/>
                <a:ea typeface="Georgia"/>
                <a:cs typeface="Georgia"/>
                <a:sym typeface="Georgia"/>
                <a:rtl val="0"/>
              </a:rPr>
              <a:t>four</a:t>
            </a:r>
            <a:r>
              <a:rPr lang="en" sz="2400" b="0" i="0" u="none" strike="noStrike" cap="none" baseline="0" dirty="0">
                <a:solidFill>
                  <a:schemeClr val="dk2"/>
                </a:solidFill>
                <a:latin typeface="Georgia"/>
                <a:ea typeface="Georgia"/>
                <a:cs typeface="Georgia"/>
                <a:sym typeface="Georgia"/>
                <a:rtl val="0"/>
              </a:rPr>
              <a:t> (Kaiser Permanente, Southern California Edison, Occidental College Facilities Department and Payden &amp; Riegel)</a:t>
            </a:r>
          </a:p>
          <a:p>
            <a:pPr marL="457200" marR="0" lvl="0" indent="-381000" algn="l" rtl="0">
              <a:lnSpc>
                <a:spcPct val="100000"/>
              </a:lnSpc>
              <a:spcBef>
                <a:spcPts val="60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Resulted in </a:t>
            </a:r>
            <a:r>
              <a:rPr lang="en" sz="2400" b="1" i="0" u="none" strike="noStrike" cap="none" baseline="0" dirty="0">
                <a:solidFill>
                  <a:schemeClr val="dk2"/>
                </a:solidFill>
                <a:latin typeface="Georgia"/>
                <a:ea typeface="Georgia"/>
                <a:cs typeface="Georgia"/>
                <a:sym typeface="Georgia"/>
                <a:rtl val="0"/>
              </a:rPr>
              <a:t>one</a:t>
            </a:r>
            <a:r>
              <a:rPr lang="en" sz="2400" b="0" i="0" u="none" strike="noStrike" cap="none" baseline="0" dirty="0">
                <a:solidFill>
                  <a:schemeClr val="dk2"/>
                </a:solidFill>
                <a:latin typeface="Georgia"/>
                <a:ea typeface="Georgia"/>
                <a:cs typeface="Georgia"/>
                <a:sym typeface="Georgia"/>
                <a:rtl val="0"/>
              </a:rPr>
              <a:t> local problem (another fell in my lap!)</a:t>
            </a:r>
          </a:p>
        </p:txBody>
      </p:sp>
      <p:sp>
        <p:nvSpPr>
          <p:cNvPr id="179" name="Shape 179"/>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10</a:t>
            </a:fld>
            <a:endParaRPr lang="en" sz="1300" b="0" i="0" u="none" strike="noStrike" cap="none" baseline="0" dirty="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a:t>
            </a:r>
            <a:r>
              <a:rPr lang="en-US" sz="3200" dirty="0" smtClean="0">
                <a:solidFill>
                  <a:schemeClr val="dk2"/>
                </a:solidFill>
                <a:latin typeface="Georgia"/>
                <a:ea typeface="Georgia"/>
                <a:cs typeface="Georgia"/>
                <a:sym typeface="Georgia"/>
                <a:rtl val="0"/>
              </a:rPr>
              <a:t>Context</a:t>
            </a:r>
            <a:endParaRPr lang="en" sz="3200" b="0" i="0" u="none" strike="noStrike" cap="none" baseline="0" dirty="0">
              <a:solidFill>
                <a:schemeClr val="dk2"/>
              </a:solidFill>
              <a:latin typeface="Georgia"/>
              <a:ea typeface="Georgia"/>
              <a:cs typeface="Georgia"/>
              <a:sym typeface="Georgia"/>
              <a:rtl val="0"/>
            </a:endParaRPr>
          </a:p>
        </p:txBody>
      </p:sp>
      <p:sp>
        <p:nvSpPr>
          <p:cNvPr id="185" name="Shape 185"/>
          <p:cNvSpPr txBox="1">
            <a:spLocks noGrp="1"/>
          </p:cNvSpPr>
          <p:nvPr>
            <p:ph type="body" idx="1"/>
          </p:nvPr>
        </p:nvSpPr>
        <p:spPr>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1" u="none" strike="noStrike" cap="none" baseline="0" dirty="0" smtClean="0">
                <a:solidFill>
                  <a:schemeClr val="dk2"/>
                </a:solidFill>
                <a:latin typeface="Georgia"/>
                <a:ea typeface="Georgia"/>
                <a:cs typeface="Georgia"/>
                <a:sym typeface="Georgia"/>
                <a:rtl val="0"/>
              </a:rPr>
              <a:t>2015 </a:t>
            </a:r>
            <a:r>
              <a:rPr lang="en" sz="3000" b="1" i="1" u="none" strike="noStrike" cap="none" baseline="0" dirty="0" smtClean="0">
                <a:solidFill>
                  <a:schemeClr val="dk2"/>
                </a:solidFill>
                <a:latin typeface="Georgia"/>
                <a:ea typeface="Georgia"/>
                <a:cs typeface="Georgia"/>
                <a:sym typeface="Georgia"/>
                <a:rtl val="0"/>
              </a:rPr>
              <a:t>Local </a:t>
            </a:r>
            <a:r>
              <a:rPr lang="en" sz="3000" b="1" i="1" u="none" strike="noStrike" cap="none" baseline="0" dirty="0">
                <a:solidFill>
                  <a:schemeClr val="dk2"/>
                </a:solidFill>
                <a:latin typeface="Georgia"/>
                <a:ea typeface="Georgia"/>
                <a:cs typeface="Georgia"/>
                <a:sym typeface="Georgia"/>
                <a:rtl val="0"/>
              </a:rPr>
              <a:t>Problem 1</a:t>
            </a:r>
            <a:r>
              <a:rPr lang="en" sz="3000" b="0" i="0" u="none" strike="noStrike" cap="none" baseline="0" dirty="0">
                <a:solidFill>
                  <a:schemeClr val="dk2"/>
                </a:solidFill>
                <a:latin typeface="Georgia"/>
                <a:ea typeface="Georgia"/>
                <a:cs typeface="Georgia"/>
                <a:sym typeface="Georgia"/>
                <a:rtl val="0"/>
              </a:rPr>
              <a:t/>
            </a:r>
            <a:br>
              <a:rPr lang="en" sz="3000" b="0" i="0" u="none" strike="noStrike" cap="none" baseline="0" dirty="0">
                <a:solidFill>
                  <a:schemeClr val="dk2"/>
                </a:solidFill>
                <a:latin typeface="Georgia"/>
                <a:ea typeface="Georgia"/>
                <a:cs typeface="Georgia"/>
                <a:sym typeface="Georgia"/>
                <a:rtl val="0"/>
              </a:rPr>
            </a:br>
            <a:r>
              <a:rPr lang="en" sz="2300" b="1" i="0" u="sng" strike="noStrike" cap="none" baseline="0" dirty="0">
                <a:solidFill>
                  <a:schemeClr val="dk1"/>
                </a:solidFill>
                <a:latin typeface="Arial"/>
                <a:ea typeface="Arial"/>
                <a:cs typeface="Arial"/>
                <a:sym typeface="Arial"/>
                <a:rtl val="0"/>
              </a:rPr>
              <a:t>Industrial Liaison</a:t>
            </a:r>
            <a:r>
              <a:rPr lang="en" sz="2300" b="1" i="0" u="none" strike="noStrike" cap="none" baseline="0" dirty="0">
                <a:solidFill>
                  <a:schemeClr val="dk1"/>
                </a:solidFill>
                <a:latin typeface="Arial"/>
                <a:ea typeface="Arial"/>
                <a:cs typeface="Arial"/>
                <a:sym typeface="Arial"/>
                <a:rtl val="0"/>
              </a:rPr>
              <a:t>:      	</a:t>
            </a:r>
          </a:p>
          <a:p>
            <a:pPr marL="0" marR="0" lvl="0" indent="0" algn="l" rtl="0">
              <a:lnSpc>
                <a:spcPct val="100000"/>
              </a:lnSpc>
              <a:spcBef>
                <a:spcPts val="0"/>
              </a:spcBef>
              <a:spcAft>
                <a:spcPts val="0"/>
              </a:spcAft>
              <a:buClr>
                <a:schemeClr val="dk1"/>
              </a:buClr>
              <a:buSzPct val="25000"/>
              <a:buFont typeface="Arial"/>
              <a:buNone/>
            </a:pPr>
            <a:r>
              <a:rPr lang="en" sz="2300" b="0" i="0" u="none" strike="noStrike" cap="none" baseline="0" dirty="0">
                <a:solidFill>
                  <a:schemeClr val="dk1"/>
                </a:solidFill>
                <a:latin typeface="Arial"/>
                <a:ea typeface="Arial"/>
                <a:cs typeface="Arial"/>
                <a:sym typeface="Arial"/>
                <a:rtl val="0"/>
              </a:rPr>
              <a:t>Michelle Hill, Assistant Director of Energy Services, </a:t>
            </a:r>
            <a:br>
              <a:rPr lang="en" sz="2300" b="0" i="0" u="none" strike="noStrike" cap="none" baseline="0" dirty="0">
                <a:solidFill>
                  <a:schemeClr val="dk1"/>
                </a:solidFill>
                <a:latin typeface="Arial"/>
                <a:ea typeface="Arial"/>
                <a:cs typeface="Arial"/>
                <a:sym typeface="Arial"/>
                <a:rtl val="0"/>
              </a:rPr>
            </a:br>
            <a:r>
              <a:rPr lang="en" sz="2300" b="0" i="0" u="none" strike="noStrike" cap="none" baseline="0" dirty="0">
                <a:solidFill>
                  <a:schemeClr val="dk1"/>
                </a:solidFill>
                <a:latin typeface="Arial"/>
                <a:ea typeface="Arial"/>
                <a:cs typeface="Arial"/>
                <a:sym typeface="Arial"/>
                <a:rtl val="0"/>
              </a:rPr>
              <a:t>Facilities Management, Occidental College</a:t>
            </a:r>
            <a:br>
              <a:rPr lang="en" sz="2300" b="0" i="0" u="none" strike="noStrike" cap="none" baseline="0" dirty="0">
                <a:solidFill>
                  <a:schemeClr val="dk1"/>
                </a:solidFill>
                <a:latin typeface="Arial"/>
                <a:ea typeface="Arial"/>
                <a:cs typeface="Arial"/>
                <a:sym typeface="Arial"/>
                <a:rtl val="0"/>
              </a:rPr>
            </a:br>
            <a:r>
              <a:rPr lang="en" sz="2300" b="1" i="0" u="sng" strike="noStrike" cap="none" baseline="0" dirty="0">
                <a:solidFill>
                  <a:schemeClr val="dk1"/>
                </a:solidFill>
                <a:latin typeface="Arial"/>
                <a:ea typeface="Arial"/>
                <a:cs typeface="Arial"/>
                <a:sym typeface="Arial"/>
                <a:rtl val="0"/>
              </a:rPr>
              <a:t>The original question</a:t>
            </a:r>
          </a:p>
          <a:p>
            <a:pPr marL="0" marR="0" lvl="0" indent="0" algn="l" rtl="0">
              <a:lnSpc>
                <a:spcPct val="115000"/>
              </a:lnSpc>
              <a:spcBef>
                <a:spcPts val="0"/>
              </a:spcBef>
              <a:spcAft>
                <a:spcPts val="0"/>
              </a:spcAft>
              <a:buClr>
                <a:schemeClr val="dk1"/>
              </a:buClr>
              <a:buSzPct val="25000"/>
              <a:buFont typeface="Arial"/>
              <a:buNone/>
            </a:pPr>
            <a:r>
              <a:rPr lang="en" sz="2400" b="0" i="0" u="none" strike="noStrike" cap="none" baseline="0" dirty="0">
                <a:solidFill>
                  <a:schemeClr val="dk1"/>
                </a:solidFill>
                <a:latin typeface="Arial"/>
                <a:ea typeface="Arial"/>
                <a:cs typeface="Arial"/>
                <a:sym typeface="Arial"/>
                <a:rtl val="0"/>
              </a:rPr>
              <a:t>What is the total amount of carbon sequestered by all the trees on the campus of Occidental College, what is its monetary value as a carbon offset and how do these quantities change with time?</a:t>
            </a:r>
          </a:p>
          <a:p>
            <a:pPr marL="0" marR="0" lvl="0" indent="0" algn="l" rtl="0">
              <a:lnSpc>
                <a:spcPct val="100000"/>
              </a:lnSpc>
              <a:spcBef>
                <a:spcPts val="600"/>
              </a:spcBef>
              <a:spcAft>
                <a:spcPts val="0"/>
              </a:spcAft>
              <a:buClr>
                <a:schemeClr val="dk2"/>
              </a:buClr>
              <a:buFont typeface="Georgia"/>
              <a:buNone/>
            </a:pPr>
            <a:endParaRPr sz="2400" b="0" i="0" u="none" strike="noStrike" cap="none" baseline="0" dirty="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186" name="Shape 186"/>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11</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Specifics</a:t>
            </a:r>
            <a:endParaRPr lang="en" sz="3200" b="0" i="0" u="none" strike="noStrike" cap="none" baseline="0" dirty="0">
              <a:solidFill>
                <a:schemeClr val="dk2"/>
              </a:solidFill>
              <a:latin typeface="Georgia"/>
              <a:ea typeface="Georgia"/>
              <a:cs typeface="Georgia"/>
              <a:sym typeface="Georgia"/>
              <a:rtl val="0"/>
            </a:endParaRPr>
          </a:p>
        </p:txBody>
      </p:sp>
      <p:sp>
        <p:nvSpPr>
          <p:cNvPr id="192" name="Shape 192"/>
          <p:cNvSpPr txBox="1">
            <a:spLocks noGrp="1"/>
          </p:cNvSpPr>
          <p:nvPr>
            <p:ph type="body" idx="1"/>
          </p:nvPr>
        </p:nvSpPr>
        <p:spPr>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1" u="none" strike="noStrike" cap="none" baseline="0" dirty="0" smtClean="0">
                <a:solidFill>
                  <a:schemeClr val="dk2"/>
                </a:solidFill>
                <a:latin typeface="Georgia"/>
                <a:ea typeface="Georgia"/>
                <a:cs typeface="Georgia"/>
                <a:sym typeface="Georgia"/>
                <a:rtl val="0"/>
              </a:rPr>
              <a:t>2015 </a:t>
            </a:r>
            <a:r>
              <a:rPr lang="en" sz="3000" b="1" i="1" u="none" strike="noStrike" cap="none" baseline="0" dirty="0" smtClean="0">
                <a:solidFill>
                  <a:schemeClr val="dk2"/>
                </a:solidFill>
                <a:latin typeface="Georgia"/>
                <a:ea typeface="Georgia"/>
                <a:cs typeface="Georgia"/>
                <a:sym typeface="Georgia"/>
                <a:rtl val="0"/>
              </a:rPr>
              <a:t>Local </a:t>
            </a:r>
            <a:r>
              <a:rPr lang="en" sz="3000" b="1" i="1" u="none" strike="noStrike" cap="none" baseline="0" dirty="0">
                <a:solidFill>
                  <a:schemeClr val="dk2"/>
                </a:solidFill>
                <a:latin typeface="Georgia"/>
                <a:ea typeface="Georgia"/>
                <a:cs typeface="Georgia"/>
                <a:sym typeface="Georgia"/>
                <a:rtl val="0"/>
              </a:rPr>
              <a:t>Problem 1</a:t>
            </a:r>
            <a:r>
              <a:rPr lang="en" sz="3000" b="0" i="0" u="none" strike="noStrike" cap="none" baseline="0" dirty="0">
                <a:solidFill>
                  <a:schemeClr val="dk2"/>
                </a:solidFill>
                <a:latin typeface="Georgia"/>
                <a:ea typeface="Georgia"/>
                <a:cs typeface="Georgia"/>
                <a:sym typeface="Georgia"/>
                <a:rtl val="0"/>
              </a:rPr>
              <a:t/>
            </a:r>
            <a:br>
              <a:rPr lang="en" sz="3000" b="0" i="0" u="none" strike="noStrike" cap="none" baseline="0" dirty="0">
                <a:solidFill>
                  <a:schemeClr val="dk2"/>
                </a:solidFill>
                <a:latin typeface="Georgia"/>
                <a:ea typeface="Georgia"/>
                <a:cs typeface="Georgia"/>
                <a:sym typeface="Georgia"/>
                <a:rtl val="0"/>
              </a:rPr>
            </a:br>
            <a:r>
              <a:rPr lang="en" sz="2300" b="1" i="0" u="sng" strike="noStrike" cap="none" baseline="0" dirty="0">
                <a:solidFill>
                  <a:schemeClr val="dk1"/>
                </a:solidFill>
                <a:latin typeface="Arial"/>
                <a:ea typeface="Arial"/>
                <a:cs typeface="Arial"/>
                <a:sym typeface="Arial"/>
                <a:rtl val="0"/>
              </a:rPr>
              <a:t>Expected Deliverable</a:t>
            </a:r>
            <a:r>
              <a:rPr lang="en" sz="2300" b="1" i="0" u="none" strike="noStrike" cap="none" baseline="0" dirty="0">
                <a:solidFill>
                  <a:schemeClr val="dk1"/>
                </a:solidFill>
                <a:latin typeface="Arial"/>
                <a:ea typeface="Arial"/>
                <a:cs typeface="Arial"/>
                <a:sym typeface="Arial"/>
                <a:rtl val="0"/>
              </a:rPr>
              <a:t>:      	</a:t>
            </a:r>
          </a:p>
          <a:p>
            <a:pPr marL="0" marR="0" lvl="0" indent="0" algn="l" rtl="0">
              <a:lnSpc>
                <a:spcPct val="115000"/>
              </a:lnSpc>
              <a:spcBef>
                <a:spcPts val="0"/>
              </a:spcBef>
              <a:spcAft>
                <a:spcPts val="0"/>
              </a:spcAft>
              <a:buClr>
                <a:schemeClr val="dk2"/>
              </a:buClr>
              <a:buSzPct val="25000"/>
              <a:buFont typeface="Georgia"/>
              <a:buNone/>
            </a:pPr>
            <a:r>
              <a:rPr lang="en" sz="2400" b="0" i="0" u="none" strike="noStrike" cap="none" baseline="0" dirty="0">
                <a:solidFill>
                  <a:schemeClr val="dk1"/>
                </a:solidFill>
                <a:latin typeface="Arial"/>
                <a:ea typeface="Arial"/>
                <a:cs typeface="Arial"/>
                <a:sym typeface="Arial"/>
                <a:rtl val="0"/>
              </a:rPr>
              <a:t>Occidental College would like to know the annual amount of carbon sequestered by the trees located on its campus. Additionally, calculating the monetary value of this carbon for offset purposes and how it compares to the value of the trees themselves and how these quantities vary relative to each other with time.</a:t>
            </a:r>
          </a:p>
          <a:p>
            <a:pPr marL="0" marR="0" lvl="0" indent="0" algn="l" rtl="0">
              <a:lnSpc>
                <a:spcPct val="115000"/>
              </a:lnSpc>
              <a:spcBef>
                <a:spcPts val="0"/>
              </a:spcBef>
              <a:spcAft>
                <a:spcPts val="0"/>
              </a:spcAft>
              <a:buClr>
                <a:schemeClr val="dk2"/>
              </a:buClr>
              <a:buFont typeface="Georgia"/>
              <a:buNone/>
            </a:pPr>
            <a:endParaRPr sz="2300" b="0" i="0" u="none" strike="noStrike" cap="none" baseline="0" dirty="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2"/>
              </a:buClr>
              <a:buFont typeface="Georgia"/>
              <a:buNone/>
            </a:pPr>
            <a:endParaRPr sz="2400" b="0" i="0" u="none" strike="noStrike" cap="none" baseline="0" dirty="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193" name="Shape 193"/>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12</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Specifics</a:t>
            </a:r>
            <a:endParaRPr lang="en" sz="3200" b="0" i="0" u="none" strike="noStrike" cap="none" baseline="0" dirty="0">
              <a:solidFill>
                <a:schemeClr val="dk2"/>
              </a:solidFill>
              <a:latin typeface="Georgia"/>
              <a:ea typeface="Georgia"/>
              <a:cs typeface="Georgia"/>
              <a:sym typeface="Georgia"/>
              <a:rtl val="0"/>
            </a:endParaRPr>
          </a:p>
        </p:txBody>
      </p:sp>
      <p:sp>
        <p:nvSpPr>
          <p:cNvPr id="199" name="Shape 199"/>
          <p:cNvSpPr txBox="1">
            <a:spLocks noGrp="1"/>
          </p:cNvSpPr>
          <p:nvPr>
            <p:ph type="body" idx="1"/>
          </p:nvPr>
        </p:nvSpPr>
        <p:spPr>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1" u="none" strike="noStrike" cap="none" baseline="0" dirty="0" smtClean="0">
                <a:solidFill>
                  <a:schemeClr val="dk2"/>
                </a:solidFill>
                <a:latin typeface="Georgia"/>
                <a:ea typeface="Georgia"/>
                <a:cs typeface="Georgia"/>
                <a:sym typeface="Georgia"/>
                <a:rtl val="0"/>
              </a:rPr>
              <a:t>2015 </a:t>
            </a:r>
            <a:r>
              <a:rPr lang="en" sz="3000" b="1" i="1" u="none" strike="noStrike" cap="none" baseline="0" dirty="0" smtClean="0">
                <a:solidFill>
                  <a:schemeClr val="dk2"/>
                </a:solidFill>
                <a:latin typeface="Georgia"/>
                <a:ea typeface="Georgia"/>
                <a:cs typeface="Georgia"/>
                <a:sym typeface="Georgia"/>
                <a:rtl val="0"/>
              </a:rPr>
              <a:t>Local </a:t>
            </a:r>
            <a:r>
              <a:rPr lang="en" sz="3000" b="1" i="1" u="none" strike="noStrike" cap="none" baseline="0" dirty="0">
                <a:solidFill>
                  <a:schemeClr val="dk2"/>
                </a:solidFill>
                <a:latin typeface="Georgia"/>
                <a:ea typeface="Georgia"/>
                <a:cs typeface="Georgia"/>
                <a:sym typeface="Georgia"/>
                <a:rtl val="0"/>
              </a:rPr>
              <a:t>Problem 2</a:t>
            </a:r>
            <a:r>
              <a:rPr lang="en" sz="3000" b="0" i="0" u="none" strike="noStrike" cap="none" baseline="0" dirty="0">
                <a:solidFill>
                  <a:schemeClr val="dk2"/>
                </a:solidFill>
                <a:latin typeface="Georgia"/>
                <a:ea typeface="Georgia"/>
                <a:cs typeface="Georgia"/>
                <a:sym typeface="Georgia"/>
                <a:rtl val="0"/>
              </a:rPr>
              <a:t/>
            </a:r>
            <a:br>
              <a:rPr lang="en" sz="3000" b="0" i="0" u="none" strike="noStrike" cap="none" baseline="0" dirty="0">
                <a:solidFill>
                  <a:schemeClr val="dk2"/>
                </a:solidFill>
                <a:latin typeface="Georgia"/>
                <a:ea typeface="Georgia"/>
                <a:cs typeface="Georgia"/>
                <a:sym typeface="Georgia"/>
                <a:rtl val="0"/>
              </a:rPr>
            </a:br>
            <a:r>
              <a:rPr lang="en" sz="2300" b="1" i="0" u="sng" strike="noStrike" cap="none" baseline="0" dirty="0">
                <a:solidFill>
                  <a:schemeClr val="dk1"/>
                </a:solidFill>
                <a:latin typeface="Arial"/>
                <a:ea typeface="Arial"/>
                <a:cs typeface="Arial"/>
                <a:sym typeface="Arial"/>
                <a:rtl val="0"/>
              </a:rPr>
              <a:t>Industrial Liaison</a:t>
            </a:r>
            <a:r>
              <a:rPr lang="en" sz="2300" b="1" i="0" u="none" strike="noStrike" cap="none" baseline="0" dirty="0">
                <a:solidFill>
                  <a:schemeClr val="dk1"/>
                </a:solidFill>
                <a:latin typeface="Arial"/>
                <a:ea typeface="Arial"/>
                <a:cs typeface="Arial"/>
                <a:sym typeface="Arial"/>
                <a:rtl val="0"/>
              </a:rPr>
              <a:t>:      	</a:t>
            </a:r>
          </a:p>
          <a:p>
            <a:pPr marL="0" marR="0" lvl="0" indent="0" algn="l" rtl="0">
              <a:lnSpc>
                <a:spcPct val="100000"/>
              </a:lnSpc>
              <a:spcBef>
                <a:spcPts val="0"/>
              </a:spcBef>
              <a:spcAft>
                <a:spcPts val="0"/>
              </a:spcAft>
              <a:buClr>
                <a:schemeClr val="dk2"/>
              </a:buClr>
              <a:buSzPct val="25000"/>
              <a:buFont typeface="Georgia"/>
              <a:buNone/>
            </a:pPr>
            <a:r>
              <a:rPr lang="en" sz="2300" b="0" i="0" u="none" strike="noStrike" cap="none" baseline="0" dirty="0">
                <a:solidFill>
                  <a:schemeClr val="dk1"/>
                </a:solidFill>
                <a:latin typeface="Arial"/>
                <a:ea typeface="Arial"/>
                <a:cs typeface="Arial"/>
                <a:sym typeface="Arial"/>
                <a:rtl val="0"/>
              </a:rPr>
              <a:t>Jason Heidecker, Founder, </a:t>
            </a:r>
            <a:r>
              <a:rPr lang="en-US" sz="2300" dirty="0" smtClean="0">
                <a:solidFill>
                  <a:schemeClr val="dk1"/>
                </a:solidFill>
                <a:latin typeface="Arial"/>
                <a:ea typeface="Arial"/>
                <a:cs typeface="Arial"/>
                <a:sym typeface="Arial"/>
                <a:rtl val="0"/>
              </a:rPr>
              <a:t>(redacted)</a:t>
            </a:r>
            <a:r>
              <a:rPr lang="en" sz="2300" b="0" i="0" u="none" strike="noStrike" cap="none" baseline="0" dirty="0" smtClean="0">
                <a:solidFill>
                  <a:schemeClr val="dk1"/>
                </a:solidFill>
                <a:latin typeface="Arial"/>
                <a:ea typeface="Arial"/>
                <a:cs typeface="Arial"/>
                <a:sym typeface="Arial"/>
                <a:rtl val="0"/>
              </a:rPr>
              <a:t>.com </a:t>
            </a:r>
            <a:r>
              <a:rPr lang="en" sz="2300" b="0" i="0" u="none" strike="noStrike" cap="none" baseline="0" dirty="0">
                <a:solidFill>
                  <a:schemeClr val="dk1"/>
                </a:solidFill>
                <a:latin typeface="Arial"/>
                <a:ea typeface="Arial"/>
                <a:cs typeface="Arial"/>
                <a:sym typeface="Arial"/>
                <a:rtl val="0"/>
              </a:rPr>
              <a:t/>
            </a:r>
            <a:br>
              <a:rPr lang="en" sz="2300" b="0" i="0" u="none" strike="noStrike" cap="none" baseline="0" dirty="0">
                <a:solidFill>
                  <a:schemeClr val="dk1"/>
                </a:solidFill>
                <a:latin typeface="Arial"/>
                <a:ea typeface="Arial"/>
                <a:cs typeface="Arial"/>
                <a:sym typeface="Arial"/>
                <a:rtl val="0"/>
              </a:rPr>
            </a:br>
            <a:r>
              <a:rPr lang="en" sz="2300" b="1" i="0" u="sng" strike="noStrike" cap="none" baseline="0" dirty="0">
                <a:solidFill>
                  <a:schemeClr val="dk1"/>
                </a:solidFill>
                <a:latin typeface="Arial"/>
                <a:ea typeface="Arial"/>
                <a:cs typeface="Arial"/>
                <a:sym typeface="Arial"/>
                <a:rtl val="0"/>
              </a:rPr>
              <a:t>The original question</a:t>
            </a:r>
          </a:p>
          <a:p>
            <a:pPr marL="0" marR="0" lvl="0" indent="0" algn="l" rtl="0">
              <a:lnSpc>
                <a:spcPct val="115000"/>
              </a:lnSpc>
              <a:spcBef>
                <a:spcPts val="0"/>
              </a:spcBef>
              <a:spcAft>
                <a:spcPts val="0"/>
              </a:spcAft>
              <a:buClr>
                <a:schemeClr val="dk2"/>
              </a:buClr>
              <a:buSzPct val="25000"/>
              <a:buFont typeface="Georgia"/>
              <a:buNone/>
            </a:pPr>
            <a:r>
              <a:rPr lang="en" sz="2400" b="0" i="0" u="none" strike="noStrike" cap="none" baseline="0" dirty="0">
                <a:solidFill>
                  <a:schemeClr val="dk1"/>
                </a:solidFill>
                <a:latin typeface="Arial"/>
                <a:ea typeface="Arial"/>
                <a:cs typeface="Arial"/>
                <a:sym typeface="Arial"/>
                <a:rtl val="0"/>
              </a:rPr>
              <a:t>Can one create a scoring system that can be used to predict how people will perform in an athletic competition given a large data set of individual performance metrics for various athletic events?</a:t>
            </a:r>
          </a:p>
          <a:p>
            <a:pPr marL="0" marR="0" lvl="0" indent="0" algn="l" rtl="0">
              <a:lnSpc>
                <a:spcPct val="115000"/>
              </a:lnSpc>
              <a:spcBef>
                <a:spcPts val="0"/>
              </a:spcBef>
              <a:spcAft>
                <a:spcPts val="0"/>
              </a:spcAft>
              <a:buClr>
                <a:schemeClr val="dk2"/>
              </a:buClr>
              <a:buFont typeface="Georgia"/>
              <a:buNone/>
            </a:pPr>
            <a:endParaRPr sz="2400" b="0" i="0" u="none" strike="noStrike" cap="none" baseline="0" dirty="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2"/>
              </a:buClr>
              <a:buFont typeface="Georgia"/>
              <a:buNone/>
            </a:pPr>
            <a:endParaRPr sz="2400" b="0" i="0" u="none" strike="noStrike" cap="none" baseline="0" dirty="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200" name="Shape 200"/>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13</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a:t>
            </a:r>
            <a:r>
              <a:rPr lang="en-US" sz="3200" dirty="0" smtClean="0">
                <a:solidFill>
                  <a:schemeClr val="dk2"/>
                </a:solidFill>
                <a:latin typeface="Georgia"/>
                <a:ea typeface="Georgia"/>
                <a:cs typeface="Georgia"/>
                <a:sym typeface="Georgia"/>
                <a:rtl val="0"/>
              </a:rPr>
              <a:t>Context</a:t>
            </a:r>
            <a:endParaRPr lang="en" sz="3200" b="0" i="0" u="none" strike="noStrike" cap="none" baseline="0" dirty="0">
              <a:solidFill>
                <a:schemeClr val="dk2"/>
              </a:solidFill>
              <a:latin typeface="Georgia"/>
              <a:ea typeface="Georgia"/>
              <a:cs typeface="Georgia"/>
              <a:sym typeface="Georgia"/>
              <a:rtl val="0"/>
            </a:endParaRPr>
          </a:p>
        </p:txBody>
      </p:sp>
      <p:sp>
        <p:nvSpPr>
          <p:cNvPr id="206" name="Shape 206"/>
          <p:cNvSpPr txBox="1">
            <a:spLocks noGrp="1"/>
          </p:cNvSpPr>
          <p:nvPr>
            <p:ph type="body" idx="1"/>
          </p:nvPr>
        </p:nvSpPr>
        <p:spPr>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1" u="none" strike="noStrike" cap="none" baseline="0" dirty="0" smtClean="0">
                <a:solidFill>
                  <a:schemeClr val="dk2"/>
                </a:solidFill>
                <a:latin typeface="Georgia"/>
                <a:ea typeface="Georgia"/>
                <a:cs typeface="Georgia"/>
                <a:sym typeface="Georgia"/>
                <a:rtl val="0"/>
              </a:rPr>
              <a:t>2015 </a:t>
            </a:r>
            <a:r>
              <a:rPr lang="en" sz="3000" b="1" i="1" u="none" strike="noStrike" cap="none" baseline="0" dirty="0" smtClean="0">
                <a:solidFill>
                  <a:schemeClr val="dk2"/>
                </a:solidFill>
                <a:latin typeface="Georgia"/>
                <a:ea typeface="Georgia"/>
                <a:cs typeface="Georgia"/>
                <a:sym typeface="Georgia"/>
                <a:rtl val="0"/>
              </a:rPr>
              <a:t>Local </a:t>
            </a:r>
            <a:r>
              <a:rPr lang="en" sz="3000" b="1" i="1" u="none" strike="noStrike" cap="none" baseline="0" dirty="0">
                <a:solidFill>
                  <a:schemeClr val="dk2"/>
                </a:solidFill>
                <a:latin typeface="Georgia"/>
                <a:ea typeface="Georgia"/>
                <a:cs typeface="Georgia"/>
                <a:sym typeface="Georgia"/>
                <a:rtl val="0"/>
              </a:rPr>
              <a:t>Problem 2</a:t>
            </a:r>
            <a:r>
              <a:rPr lang="en" sz="3000" b="0" i="0" u="none" strike="noStrike" cap="none" baseline="0" dirty="0">
                <a:solidFill>
                  <a:schemeClr val="dk2"/>
                </a:solidFill>
                <a:latin typeface="Georgia"/>
                <a:ea typeface="Georgia"/>
                <a:cs typeface="Georgia"/>
                <a:sym typeface="Georgia"/>
                <a:rtl val="0"/>
              </a:rPr>
              <a:t/>
            </a:r>
            <a:br>
              <a:rPr lang="en" sz="3000" b="0" i="0" u="none" strike="noStrike" cap="none" baseline="0" dirty="0">
                <a:solidFill>
                  <a:schemeClr val="dk2"/>
                </a:solidFill>
                <a:latin typeface="Georgia"/>
                <a:ea typeface="Georgia"/>
                <a:cs typeface="Georgia"/>
                <a:sym typeface="Georgia"/>
                <a:rtl val="0"/>
              </a:rPr>
            </a:br>
            <a:r>
              <a:rPr lang="en" sz="2300" b="1" i="0" u="sng" strike="noStrike" cap="none" baseline="0" dirty="0">
                <a:solidFill>
                  <a:schemeClr val="dk1"/>
                </a:solidFill>
                <a:latin typeface="Arial"/>
                <a:ea typeface="Arial"/>
                <a:cs typeface="Arial"/>
                <a:sym typeface="Arial"/>
                <a:rtl val="0"/>
              </a:rPr>
              <a:t>Expected deliverable</a:t>
            </a:r>
          </a:p>
          <a:p>
            <a:pPr marL="0" marR="0" lvl="0" indent="0" algn="l" rtl="0">
              <a:lnSpc>
                <a:spcPct val="115000"/>
              </a:lnSpc>
              <a:spcBef>
                <a:spcPts val="0"/>
              </a:spcBef>
              <a:spcAft>
                <a:spcPts val="0"/>
              </a:spcAft>
              <a:buClr>
                <a:schemeClr val="dk2"/>
              </a:buClr>
              <a:buSzPct val="25000"/>
              <a:buFont typeface="Georgia"/>
              <a:buNone/>
            </a:pPr>
            <a:r>
              <a:rPr lang="en" sz="2400" b="0" i="0" u="none" strike="noStrike" cap="none" baseline="0" dirty="0">
                <a:solidFill>
                  <a:schemeClr val="dk1"/>
                </a:solidFill>
                <a:latin typeface="Arial"/>
                <a:ea typeface="Arial"/>
                <a:cs typeface="Arial"/>
                <a:sym typeface="Arial"/>
                <a:rtl val="0"/>
              </a:rPr>
              <a:t>The client would like a 100x100 table of </a:t>
            </a:r>
            <a:r>
              <a:rPr lang="en" sz="2400" b="0" i="0" u="none" strike="noStrike" cap="none" baseline="0" dirty="0" smtClean="0">
                <a:solidFill>
                  <a:schemeClr val="dk1"/>
                </a:solidFill>
                <a:latin typeface="Arial"/>
                <a:ea typeface="Arial"/>
                <a:cs typeface="Arial"/>
                <a:sym typeface="Arial"/>
                <a:rtl val="0"/>
              </a:rPr>
              <a:t>BScores </a:t>
            </a:r>
            <a:r>
              <a:rPr lang="en" sz="2400" b="0" i="0" u="none" strike="noStrike" cap="none" baseline="0" dirty="0">
                <a:solidFill>
                  <a:schemeClr val="dk1"/>
                </a:solidFill>
                <a:latin typeface="Arial"/>
                <a:ea typeface="Arial"/>
                <a:cs typeface="Arial"/>
                <a:sym typeface="Arial"/>
                <a:rtl val="0"/>
              </a:rPr>
              <a:t>where B(i,j) represents the location in the </a:t>
            </a:r>
            <a:r>
              <a:rPr lang="en" sz="2400" b="0" i="1" u="none" strike="noStrike" cap="none" baseline="0" dirty="0">
                <a:solidFill>
                  <a:schemeClr val="dk1"/>
                </a:solidFill>
                <a:latin typeface="Arial"/>
                <a:ea typeface="Arial"/>
                <a:cs typeface="Arial"/>
                <a:sym typeface="Arial"/>
                <a:rtl val="0"/>
              </a:rPr>
              <a:t>i</a:t>
            </a:r>
            <a:r>
              <a:rPr lang="en" sz="2400" b="0" i="0" u="none" strike="noStrike" cap="none" baseline="0" dirty="0">
                <a:solidFill>
                  <a:schemeClr val="dk1"/>
                </a:solidFill>
                <a:latin typeface="Arial"/>
                <a:ea typeface="Arial"/>
                <a:cs typeface="Arial"/>
                <a:sym typeface="Arial"/>
                <a:rtl val="0"/>
              </a:rPr>
              <a:t>th row and </a:t>
            </a:r>
            <a:r>
              <a:rPr lang="en" sz="2400" b="0" i="1" u="none" strike="noStrike" cap="none" baseline="0" dirty="0">
                <a:solidFill>
                  <a:schemeClr val="dk1"/>
                </a:solidFill>
                <a:latin typeface="Arial"/>
                <a:ea typeface="Arial"/>
                <a:cs typeface="Arial"/>
                <a:sym typeface="Arial"/>
                <a:rtl val="0"/>
              </a:rPr>
              <a:t>j</a:t>
            </a:r>
            <a:r>
              <a:rPr lang="en" sz="2400" b="0" i="0" u="none" strike="noStrike" cap="none" baseline="0" dirty="0">
                <a:solidFill>
                  <a:schemeClr val="dk1"/>
                </a:solidFill>
                <a:latin typeface="Arial"/>
                <a:ea typeface="Arial"/>
                <a:cs typeface="Arial"/>
                <a:sym typeface="Arial"/>
                <a:rtl val="0"/>
              </a:rPr>
              <a:t>th column of the table of the probability that a competitor with </a:t>
            </a:r>
            <a:r>
              <a:rPr lang="en" sz="2400" b="0" i="0" u="none" strike="noStrike" cap="none" baseline="0" dirty="0" smtClean="0">
                <a:solidFill>
                  <a:schemeClr val="dk1"/>
                </a:solidFill>
                <a:latin typeface="Arial"/>
                <a:ea typeface="Arial"/>
                <a:cs typeface="Arial"/>
                <a:sym typeface="Arial"/>
                <a:rtl val="0"/>
              </a:rPr>
              <a:t>BScore</a:t>
            </a:r>
            <a:r>
              <a:rPr lang="en" sz="2400" b="0" i="1" u="none" strike="noStrike" cap="none" baseline="0" dirty="0" smtClean="0">
                <a:solidFill>
                  <a:schemeClr val="dk1"/>
                </a:solidFill>
                <a:latin typeface="Arial"/>
                <a:ea typeface="Arial"/>
                <a:cs typeface="Arial"/>
                <a:sym typeface="Arial"/>
                <a:rtl val="0"/>
              </a:rPr>
              <a:t> </a:t>
            </a:r>
            <a:r>
              <a:rPr lang="en" sz="2400" b="0" i="1" u="none" strike="noStrike" cap="none" baseline="0" dirty="0">
                <a:solidFill>
                  <a:schemeClr val="dk1"/>
                </a:solidFill>
                <a:latin typeface="Arial"/>
                <a:ea typeface="Arial"/>
                <a:cs typeface="Arial"/>
                <a:sym typeface="Arial"/>
                <a:rtl val="0"/>
              </a:rPr>
              <a:t>i</a:t>
            </a:r>
            <a:r>
              <a:rPr lang="en" sz="2400" b="0" i="0" u="none" strike="noStrike" cap="none" baseline="0" dirty="0">
                <a:solidFill>
                  <a:schemeClr val="dk1"/>
                </a:solidFill>
                <a:latin typeface="Arial"/>
                <a:ea typeface="Arial"/>
                <a:cs typeface="Arial"/>
                <a:sym typeface="Arial"/>
                <a:rtl val="0"/>
              </a:rPr>
              <a:t> will be ranked higher in the national athletic competition (NAC) than a competitor with </a:t>
            </a:r>
            <a:r>
              <a:rPr lang="en" sz="2400" b="0" i="0" u="none" strike="noStrike" cap="none" baseline="0" dirty="0" smtClean="0">
                <a:solidFill>
                  <a:schemeClr val="dk1"/>
                </a:solidFill>
                <a:latin typeface="Arial"/>
                <a:ea typeface="Arial"/>
                <a:cs typeface="Arial"/>
                <a:sym typeface="Arial"/>
                <a:rtl val="0"/>
              </a:rPr>
              <a:t>BScore </a:t>
            </a:r>
            <a:r>
              <a:rPr lang="en" sz="2400" b="0" i="1" u="none" strike="noStrike" cap="none" baseline="0" dirty="0">
                <a:solidFill>
                  <a:schemeClr val="dk1"/>
                </a:solidFill>
                <a:latin typeface="Arial"/>
                <a:ea typeface="Arial"/>
                <a:cs typeface="Arial"/>
                <a:sym typeface="Arial"/>
                <a:rtl val="0"/>
              </a:rPr>
              <a:t>j </a:t>
            </a:r>
            <a:r>
              <a:rPr lang="en" sz="2400" b="0" i="0" u="none" strike="noStrike" cap="none" baseline="0" dirty="0">
                <a:solidFill>
                  <a:schemeClr val="dk1"/>
                </a:solidFill>
                <a:latin typeface="Arial"/>
                <a:ea typeface="Arial"/>
                <a:cs typeface="Arial"/>
                <a:sym typeface="Arial"/>
                <a:rtl val="0"/>
              </a:rPr>
              <a:t>with the condition that B(i,j)+B(j,i)=1.</a:t>
            </a:r>
          </a:p>
          <a:p>
            <a:pPr marL="0" marR="0" lvl="0" indent="0" algn="l" rtl="0">
              <a:lnSpc>
                <a:spcPct val="115000"/>
              </a:lnSpc>
              <a:spcBef>
                <a:spcPts val="0"/>
              </a:spcBef>
              <a:spcAft>
                <a:spcPts val="0"/>
              </a:spcAft>
              <a:buClr>
                <a:schemeClr val="dk2"/>
              </a:buClr>
              <a:buFont typeface="Georgia"/>
              <a:buNone/>
            </a:pPr>
            <a:endParaRPr sz="2400" b="0" i="0" u="none" strike="noStrike" cap="none" baseline="0" dirty="0">
              <a:solidFill>
                <a:schemeClr val="dk1"/>
              </a:solidFill>
              <a:latin typeface="Arial"/>
              <a:ea typeface="Arial"/>
              <a:cs typeface="Arial"/>
              <a:sym typeface="Arial"/>
              <a:rtl val="0"/>
            </a:endParaRPr>
          </a:p>
          <a:p>
            <a:pPr marL="0" marR="0" lvl="0" indent="0" algn="l" rtl="0">
              <a:lnSpc>
                <a:spcPct val="115000"/>
              </a:lnSpc>
              <a:spcBef>
                <a:spcPts val="0"/>
              </a:spcBef>
              <a:spcAft>
                <a:spcPts val="0"/>
              </a:spcAft>
              <a:buClr>
                <a:schemeClr val="dk2"/>
              </a:buClr>
              <a:buFont typeface="Georgia"/>
              <a:buNone/>
            </a:pPr>
            <a:endParaRPr sz="2400" b="0" i="0" u="none" strike="noStrike" cap="none" baseline="0" dirty="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2"/>
              </a:buClr>
              <a:buFont typeface="Georgia"/>
              <a:buNone/>
            </a:pPr>
            <a:endParaRPr sz="2400" b="0" i="0" u="none" strike="noStrike" cap="none" baseline="0" dirty="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207" name="Shape 207"/>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14</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prstGeom prst="rect">
            <a:avLst/>
          </a:prstGeom>
          <a:noFill/>
          <a:ln>
            <a:noFill/>
          </a:ln>
        </p:spPr>
        <p:txBody>
          <a:bodyPr lIns="91425" tIns="91425" rIns="91425" bIns="91425" anchor="b" anchorCtr="0">
            <a:noAutofit/>
          </a:bodyPr>
          <a:lstStyle/>
          <a:p>
            <a:pPr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Lessons </a:t>
            </a:r>
            <a:r>
              <a:rPr lang="en-US" sz="3200" dirty="0" smtClean="0">
                <a:solidFill>
                  <a:schemeClr val="dk2"/>
                </a:solidFill>
                <a:latin typeface="Georgia"/>
                <a:ea typeface="Georgia"/>
                <a:cs typeface="Georgia"/>
                <a:sym typeface="Georgia"/>
                <a:rtl val="0"/>
              </a:rPr>
              <a:t>Learned</a:t>
            </a:r>
            <a:endParaRPr lang="en" sz="4800" i="0" u="none" strike="noStrike" cap="none" baseline="0" dirty="0">
              <a:solidFill>
                <a:schemeClr val="dk2"/>
              </a:solidFill>
              <a:latin typeface="Georgia"/>
              <a:ea typeface="Georgia"/>
              <a:cs typeface="Georgia"/>
              <a:sym typeface="Georgia"/>
              <a:rtl val="0"/>
            </a:endParaRPr>
          </a:p>
        </p:txBody>
      </p:sp>
      <p:sp>
        <p:nvSpPr>
          <p:cNvPr id="248" name="Shape 248"/>
          <p:cNvSpPr txBox="1">
            <a:spLocks noGrp="1"/>
          </p:cNvSpPr>
          <p:nvPr>
            <p:ph type="body" idx="1"/>
          </p:nvPr>
        </p:nvSpPr>
        <p:spPr>
          <a:xfrm>
            <a:off x="366527" y="1661943"/>
            <a:ext cx="8777473" cy="3263732"/>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dirty="0" smtClean="0">
                <a:solidFill>
                  <a:schemeClr val="dk2"/>
                </a:solidFill>
                <a:latin typeface="Georgia"/>
                <a:ea typeface="Georgia"/>
                <a:cs typeface="Georgia"/>
                <a:sym typeface="Georgia"/>
                <a:rtl val="0"/>
              </a:rPr>
              <a:t>No </a:t>
            </a:r>
            <a:r>
              <a:rPr lang="en" sz="2400" b="1" i="0" u="none" strike="noStrike" cap="none" baseline="0" dirty="0">
                <a:solidFill>
                  <a:schemeClr val="dk2"/>
                </a:solidFill>
                <a:latin typeface="Georgia"/>
                <a:ea typeface="Georgia"/>
                <a:cs typeface="Georgia"/>
                <a:sym typeface="Georgia"/>
                <a:rtl val="0"/>
              </a:rPr>
              <a:t>group size larger than three</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Group with four had widest variation in assessment of individual </a:t>
            </a:r>
            <a:r>
              <a:rPr lang="en" sz="2400" b="0" i="0" u="none" strike="noStrike" cap="none" baseline="0" dirty="0" smtClean="0">
                <a:solidFill>
                  <a:schemeClr val="dk2"/>
                </a:solidFill>
                <a:latin typeface="Georgia"/>
                <a:ea typeface="Georgia"/>
                <a:cs typeface="Georgia"/>
                <a:sym typeface="Georgia"/>
                <a:rtl val="0"/>
              </a:rPr>
              <a:t>participation</a:t>
            </a:r>
            <a:r>
              <a:rPr lang="en-US" sz="2400" b="0" i="0" u="none" strike="noStrike" cap="none" baseline="0" dirty="0" smtClean="0">
                <a:solidFill>
                  <a:schemeClr val="dk2"/>
                </a:solidFill>
                <a:latin typeface="Georgia"/>
                <a:ea typeface="Georgia"/>
                <a:cs typeface="Georgia"/>
                <a:sym typeface="Georgia"/>
                <a:rtl val="0"/>
              </a:rPr>
              <a:t> &amp; increased logistical difficulties</a:t>
            </a:r>
            <a:endParaRPr lang="en" sz="2400" b="0" i="0" u="none" strike="noStrike" cap="none" baseline="0" dirty="0">
              <a:solidFill>
                <a:schemeClr val="dk2"/>
              </a:solidFill>
              <a:latin typeface="Georgia"/>
              <a:ea typeface="Georgia"/>
              <a:cs typeface="Georgia"/>
              <a:sym typeface="Georgia"/>
              <a:rtl val="0"/>
            </a:endParaRP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Groups with three people seemed more well-balanced</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dirty="0">
                <a:solidFill>
                  <a:schemeClr val="dk2"/>
                </a:solidFill>
                <a:latin typeface="Georgia"/>
                <a:ea typeface="Georgia"/>
                <a:cs typeface="Georgia"/>
                <a:sym typeface="Georgia"/>
                <a:rtl val="0"/>
              </a:rPr>
              <a:t>Discuss video presentation and written paper </a:t>
            </a:r>
            <a:r>
              <a:rPr lang="en" sz="2400" b="1" i="0" u="none" strike="noStrike" cap="none" baseline="0" dirty="0" smtClean="0">
                <a:solidFill>
                  <a:schemeClr val="dk2"/>
                </a:solidFill>
                <a:latin typeface="Georgia"/>
                <a:ea typeface="Georgia"/>
                <a:cs typeface="Georgia"/>
                <a:sym typeface="Georgia"/>
                <a:rtl val="0"/>
              </a:rPr>
              <a:t>earl</a:t>
            </a:r>
            <a:r>
              <a:rPr lang="en-US" sz="2400" b="1" i="0" u="none" strike="noStrike" cap="none" baseline="0" dirty="0" smtClean="0">
                <a:solidFill>
                  <a:schemeClr val="dk2"/>
                </a:solidFill>
                <a:latin typeface="Georgia"/>
                <a:ea typeface="Georgia"/>
                <a:cs typeface="Georgia"/>
                <a:sym typeface="Georgia"/>
                <a:rtl val="0"/>
              </a:rPr>
              <a:t>y</a:t>
            </a:r>
            <a:r>
              <a:rPr lang="en" sz="2400" b="1" i="0" u="none" strike="noStrike" cap="none" baseline="0" dirty="0" smtClean="0">
                <a:solidFill>
                  <a:schemeClr val="dk2"/>
                </a:solidFill>
                <a:latin typeface="Georgia"/>
                <a:ea typeface="Georgia"/>
                <a:cs typeface="Georgia"/>
                <a:sym typeface="Georgia"/>
                <a:rtl val="0"/>
              </a:rPr>
              <a:t> </a:t>
            </a:r>
            <a:r>
              <a:rPr lang="en" sz="2400" b="1" i="0" u="none" strike="noStrike" cap="none" baseline="0" dirty="0">
                <a:solidFill>
                  <a:schemeClr val="dk2"/>
                </a:solidFill>
                <a:latin typeface="Georgia"/>
                <a:ea typeface="Georgia"/>
                <a:cs typeface="Georgia"/>
                <a:sym typeface="Georgia"/>
                <a:rtl val="0"/>
              </a:rPr>
              <a:t>in semester</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The logistics of taping student presentations can be daunting (especially if you have not done this before)</a:t>
            </a: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249" name="Shape 249"/>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15</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dirty="0">
                <a:solidFill>
                  <a:schemeClr val="dk2"/>
                </a:solidFill>
                <a:latin typeface="Georgia"/>
                <a:ea typeface="Georgia"/>
                <a:cs typeface="Georgia"/>
                <a:sym typeface="Georgia"/>
                <a:rtl val="0"/>
              </a:rPr>
              <a:t/>
            </a:r>
            <a:br>
              <a:rPr lang="en-US" sz="3200"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Lessons Learned</a:t>
            </a:r>
            <a:endParaRPr lang="en" sz="3200" i="0" u="none" strike="noStrike" cap="none" baseline="0" dirty="0">
              <a:solidFill>
                <a:schemeClr val="dk2"/>
              </a:solidFill>
              <a:latin typeface="Georgia"/>
              <a:ea typeface="Georgia"/>
              <a:cs typeface="Georgia"/>
              <a:sym typeface="Georgia"/>
              <a:rtl val="0"/>
            </a:endParaRPr>
          </a:p>
        </p:txBody>
      </p:sp>
      <p:sp>
        <p:nvSpPr>
          <p:cNvPr id="255" name="Shape 255"/>
          <p:cNvSpPr txBox="1">
            <a:spLocks noGrp="1"/>
          </p:cNvSpPr>
          <p:nvPr>
            <p:ph type="body" idx="1"/>
          </p:nvPr>
        </p:nvSpPr>
        <p:spPr>
          <a:xfrm>
            <a:off x="457200" y="1798307"/>
            <a:ext cx="8586600" cy="3127368"/>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dirty="0" smtClean="0">
                <a:solidFill>
                  <a:schemeClr val="dk2"/>
                </a:solidFill>
                <a:latin typeface="Georgia"/>
                <a:ea typeface="Georgia"/>
                <a:cs typeface="Georgia"/>
                <a:sym typeface="Georgia"/>
                <a:rtl val="0"/>
              </a:rPr>
              <a:t>Have </a:t>
            </a:r>
            <a:r>
              <a:rPr lang="en" sz="2400" b="1" i="0" u="none" strike="noStrike" cap="none" baseline="0" dirty="0">
                <a:solidFill>
                  <a:schemeClr val="dk2"/>
                </a:solidFill>
                <a:latin typeface="Georgia"/>
                <a:ea typeface="Georgia"/>
                <a:cs typeface="Georgia"/>
                <a:sym typeface="Georgia"/>
                <a:rtl val="0"/>
              </a:rPr>
              <a:t>fewer </a:t>
            </a:r>
            <a:r>
              <a:rPr lang="en" sz="2400" b="1" i="0" u="none" strike="noStrike" cap="none" baseline="0" dirty="0" smtClean="0">
                <a:solidFill>
                  <a:schemeClr val="dk2"/>
                </a:solidFill>
                <a:latin typeface="Georgia"/>
                <a:ea typeface="Georgia"/>
                <a:cs typeface="Georgia"/>
                <a:sym typeface="Georgia"/>
                <a:rtl val="0"/>
              </a:rPr>
              <a:t>one-on-</a:t>
            </a:r>
            <a:r>
              <a:rPr lang="en-US" sz="2400" b="1" i="0" u="none" strike="noStrike" cap="none" baseline="0" dirty="0" smtClean="0">
                <a:solidFill>
                  <a:schemeClr val="dk2"/>
                </a:solidFill>
                <a:latin typeface="Georgia"/>
                <a:ea typeface="Georgia"/>
                <a:cs typeface="Georgia"/>
                <a:sym typeface="Georgia"/>
                <a:rtl val="0"/>
              </a:rPr>
              <a:t>team</a:t>
            </a:r>
            <a:r>
              <a:rPr lang="en" sz="2400" b="1" i="0" u="none" strike="noStrike" cap="none" baseline="0" dirty="0" smtClean="0">
                <a:solidFill>
                  <a:schemeClr val="dk2"/>
                </a:solidFill>
                <a:latin typeface="Georgia"/>
                <a:ea typeface="Georgia"/>
                <a:cs typeface="Georgia"/>
                <a:sym typeface="Georgia"/>
                <a:rtl val="0"/>
              </a:rPr>
              <a:t> </a:t>
            </a:r>
            <a:r>
              <a:rPr lang="en" sz="2400" b="1" i="0" u="none" strike="noStrike" cap="none" baseline="0" dirty="0">
                <a:solidFill>
                  <a:schemeClr val="dk2"/>
                </a:solidFill>
                <a:latin typeface="Georgia"/>
                <a:ea typeface="Georgia"/>
                <a:cs typeface="Georgia"/>
                <a:sym typeface="Georgia"/>
                <a:rtl val="0"/>
              </a:rPr>
              <a:t>oral progress reports</a:t>
            </a:r>
          </a:p>
          <a:p>
            <a:pPr marL="533400" marR="0" lvl="1" indent="0" algn="l" rtl="0">
              <a:lnSpc>
                <a:spcPct val="100000"/>
              </a:lnSpc>
              <a:spcBef>
                <a:spcPts val="480"/>
              </a:spcBef>
              <a:spcAft>
                <a:spcPts val="0"/>
              </a:spcAft>
              <a:buClr>
                <a:schemeClr val="dk2"/>
              </a:buClr>
              <a:buSzPct val="80000"/>
              <a:buNone/>
            </a:pPr>
            <a:r>
              <a:rPr lang="en" sz="2400" b="0" i="0" u="none" strike="noStrike" cap="none" baseline="0" dirty="0">
                <a:solidFill>
                  <a:schemeClr val="dk2"/>
                </a:solidFill>
                <a:latin typeface="Georgia"/>
                <a:ea typeface="Georgia"/>
                <a:cs typeface="Georgia"/>
                <a:sym typeface="Georgia"/>
                <a:rtl val="0"/>
              </a:rPr>
              <a:t>There were written progress reports due at the beginning of class every other week but these became repetitive towards the end of the semester: </a:t>
            </a:r>
            <a:br>
              <a:rPr lang="en" sz="2400" b="0" i="0" u="none" strike="noStrike" cap="none" baseline="0" dirty="0">
                <a:solidFill>
                  <a:schemeClr val="dk2"/>
                </a:solidFill>
                <a:latin typeface="Georgia"/>
                <a:ea typeface="Georgia"/>
                <a:cs typeface="Georgia"/>
                <a:sym typeface="Georgia"/>
                <a:rtl val="0"/>
              </a:rPr>
            </a:br>
            <a:r>
              <a:rPr lang="en" sz="2400" b="0" i="0" u="none" strike="noStrike" cap="none" baseline="0" dirty="0">
                <a:solidFill>
                  <a:schemeClr val="dk2"/>
                </a:solidFill>
                <a:latin typeface="Georgia"/>
                <a:ea typeface="Georgia"/>
                <a:cs typeface="Georgia"/>
                <a:sym typeface="Georgia"/>
                <a:rtl val="0"/>
              </a:rPr>
              <a:t>(suggestion) </a:t>
            </a:r>
            <a:r>
              <a:rPr lang="en" sz="2400" b="1" i="0" u="none" strike="noStrike" cap="none" baseline="0" dirty="0">
                <a:solidFill>
                  <a:schemeClr val="dk2"/>
                </a:solidFill>
                <a:latin typeface="Georgia"/>
                <a:ea typeface="Georgia"/>
                <a:cs typeface="Georgia"/>
                <a:sym typeface="Georgia"/>
                <a:rtl val="0"/>
              </a:rPr>
              <a:t>each member of the group should have specific responsibility for (atleast) one written and one oral progress report</a:t>
            </a:r>
          </a:p>
          <a:p>
            <a:pPr marL="457200" marR="0" lvl="0" indent="0" algn="l" rtl="0">
              <a:lnSpc>
                <a:spcPct val="100000"/>
              </a:lnSpc>
              <a:spcBef>
                <a:spcPts val="48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256" name="Shape 256"/>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16</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Lessons Learned</a:t>
            </a:r>
            <a:endParaRPr lang="en" sz="3200" i="0" u="none" strike="noStrike" cap="none" baseline="0" dirty="0">
              <a:solidFill>
                <a:schemeClr val="dk2"/>
              </a:solidFill>
              <a:latin typeface="Georgia"/>
              <a:ea typeface="Georgia"/>
              <a:cs typeface="Georgia"/>
              <a:sym typeface="Georgia"/>
              <a:rtl val="0"/>
            </a:endParaRPr>
          </a:p>
        </p:txBody>
      </p:sp>
      <p:sp>
        <p:nvSpPr>
          <p:cNvPr id="262" name="Shape 262"/>
          <p:cNvSpPr txBox="1">
            <a:spLocks noGrp="1"/>
          </p:cNvSpPr>
          <p:nvPr>
            <p:ph type="body" idx="1"/>
          </p:nvPr>
        </p:nvSpPr>
        <p:spPr>
          <a:xfrm>
            <a:off x="457200" y="1815353"/>
            <a:ext cx="8586600" cy="3110322"/>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dirty="0" smtClean="0">
                <a:solidFill>
                  <a:schemeClr val="dk2"/>
                </a:solidFill>
                <a:latin typeface="Georgia"/>
                <a:ea typeface="Georgia"/>
                <a:cs typeface="Georgia"/>
                <a:sym typeface="Georgia"/>
                <a:rtl val="0"/>
              </a:rPr>
              <a:t>Have </a:t>
            </a:r>
            <a:r>
              <a:rPr lang="en" sz="2400" b="1" i="0" u="none" strike="noStrike" cap="none" baseline="0" dirty="0">
                <a:solidFill>
                  <a:schemeClr val="dk2"/>
                </a:solidFill>
                <a:latin typeface="Georgia"/>
                <a:ea typeface="Georgia"/>
                <a:cs typeface="Georgia"/>
                <a:sym typeface="Georgia"/>
                <a:rtl val="0"/>
              </a:rPr>
              <a:t>fewer classes end with no explicit progress goals for next time</a:t>
            </a:r>
          </a:p>
          <a:p>
            <a:pPr marL="533400" marR="0" lvl="1" indent="0" algn="l" rtl="0">
              <a:lnSpc>
                <a:spcPct val="100000"/>
              </a:lnSpc>
              <a:spcBef>
                <a:spcPts val="480"/>
              </a:spcBef>
              <a:spcAft>
                <a:spcPts val="0"/>
              </a:spcAft>
              <a:buClr>
                <a:schemeClr val="dk2"/>
              </a:buClr>
              <a:buSzPct val="80000"/>
              <a:buNone/>
            </a:pPr>
            <a:r>
              <a:rPr lang="en" sz="2400" b="0" i="0" u="none" strike="noStrike" cap="none" baseline="0" dirty="0">
                <a:solidFill>
                  <a:schemeClr val="dk2"/>
                </a:solidFill>
                <a:latin typeface="Georgia"/>
                <a:ea typeface="Georgia"/>
                <a:cs typeface="Georgia"/>
                <a:sym typeface="Georgia"/>
                <a:rtl val="0"/>
              </a:rPr>
              <a:t>At the end of every class, each group should have to put in writing what they want have accomplished by the next class, with each student member committing to what they want to get done (this can be maintained in the cloud)</a:t>
            </a:r>
          </a:p>
          <a:p>
            <a:pPr marL="457200" marR="0" lvl="0" indent="0" algn="l" rtl="0">
              <a:lnSpc>
                <a:spcPct val="100000"/>
              </a:lnSpc>
              <a:spcBef>
                <a:spcPts val="48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263" name="Shape 263"/>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17</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dirty="0">
                <a:solidFill>
                  <a:schemeClr val="dk2"/>
                </a:solidFill>
                <a:latin typeface="Georgia"/>
                <a:ea typeface="Georgia"/>
                <a:cs typeface="Georgia"/>
                <a:sym typeface="Georgia"/>
                <a:rtl val="0"/>
              </a:rPr>
              <a:t/>
            </a:r>
            <a:br>
              <a:rPr lang="en-US" sz="3200"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Lessons Learned</a:t>
            </a:r>
            <a:endParaRPr lang="en" sz="3200" i="0" u="none" strike="noStrike" cap="none" baseline="0" dirty="0">
              <a:solidFill>
                <a:schemeClr val="dk2"/>
              </a:solidFill>
              <a:latin typeface="Georgia"/>
              <a:ea typeface="Georgia"/>
              <a:cs typeface="Georgia"/>
              <a:sym typeface="Georgia"/>
              <a:rtl val="0"/>
            </a:endParaRPr>
          </a:p>
        </p:txBody>
      </p:sp>
      <p:sp>
        <p:nvSpPr>
          <p:cNvPr id="269" name="Shape 269"/>
          <p:cNvSpPr txBox="1">
            <a:spLocks noGrp="1"/>
          </p:cNvSpPr>
          <p:nvPr>
            <p:ph type="body" idx="1"/>
          </p:nvPr>
        </p:nvSpPr>
        <p:spPr>
          <a:xfrm>
            <a:off x="457200" y="1610806"/>
            <a:ext cx="8648400" cy="3314868"/>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600"/>
              </a:spcBef>
              <a:spcAft>
                <a:spcPts val="0"/>
              </a:spcAft>
              <a:buClr>
                <a:schemeClr val="dk2"/>
              </a:buClr>
              <a:buSzPct val="100000"/>
              <a:buFont typeface="Arial"/>
              <a:buChar char="●"/>
            </a:pPr>
            <a:r>
              <a:rPr lang="en" sz="2400" i="0" u="none" strike="noStrike" cap="none" baseline="0" dirty="0" smtClean="0">
                <a:solidFill>
                  <a:schemeClr val="dk2"/>
                </a:solidFill>
                <a:latin typeface="Georgia"/>
                <a:ea typeface="Georgia"/>
                <a:cs typeface="Georgia"/>
                <a:sym typeface="Georgia"/>
                <a:rtl val="0"/>
              </a:rPr>
              <a:t>Be </a:t>
            </a:r>
            <a:r>
              <a:rPr lang="en" sz="2400" i="0" u="none" strike="noStrike" cap="none" baseline="0" dirty="0">
                <a:solidFill>
                  <a:schemeClr val="dk2"/>
                </a:solidFill>
                <a:latin typeface="Georgia"/>
                <a:ea typeface="Georgia"/>
                <a:cs typeface="Georgia"/>
                <a:sym typeface="Georgia"/>
                <a:rtl val="0"/>
              </a:rPr>
              <a:t>more explicit and intentional about assessing individual student contributions</a:t>
            </a:r>
          </a:p>
          <a:p>
            <a:pPr marL="457200" marR="0" lvl="0" indent="-381000" algn="l" rtl="0">
              <a:lnSpc>
                <a:spcPct val="100000"/>
              </a:lnSpc>
              <a:spcBef>
                <a:spcPts val="600"/>
              </a:spcBef>
              <a:spcAft>
                <a:spcPts val="0"/>
              </a:spcAft>
              <a:buClr>
                <a:schemeClr val="dk2"/>
              </a:buClr>
              <a:buSzPct val="100000"/>
              <a:buFont typeface="Arial"/>
              <a:buChar char="●"/>
            </a:pPr>
            <a:r>
              <a:rPr lang="en" sz="2400" i="0" u="none" strike="noStrike" cap="none" baseline="0" dirty="0">
                <a:solidFill>
                  <a:schemeClr val="dk2"/>
                </a:solidFill>
                <a:latin typeface="Georgia"/>
                <a:ea typeface="Georgia"/>
                <a:cs typeface="Georgia"/>
                <a:sym typeface="Georgia"/>
                <a:rtl val="0"/>
              </a:rPr>
              <a:t>Require draft of final paper before end of semester</a:t>
            </a:r>
          </a:p>
          <a:p>
            <a:pPr marL="457200" marR="0" lvl="0" indent="-381000" algn="l" rtl="0">
              <a:lnSpc>
                <a:spcPct val="100000"/>
              </a:lnSpc>
              <a:spcBef>
                <a:spcPts val="0"/>
              </a:spcBef>
              <a:spcAft>
                <a:spcPts val="0"/>
              </a:spcAft>
              <a:buClr>
                <a:schemeClr val="dk2"/>
              </a:buClr>
              <a:buSzPct val="100000"/>
              <a:buFont typeface="Arial"/>
              <a:buChar char="●"/>
            </a:pPr>
            <a:r>
              <a:rPr lang="en" sz="2400" i="0" u="none" strike="noStrike" cap="none" baseline="0" dirty="0">
                <a:solidFill>
                  <a:schemeClr val="dk2"/>
                </a:solidFill>
                <a:latin typeface="Georgia"/>
                <a:ea typeface="Georgia"/>
                <a:cs typeface="Georgia"/>
                <a:sym typeface="Georgia"/>
                <a:rtl val="0"/>
              </a:rPr>
              <a:t>Provide an example/model of </a:t>
            </a:r>
            <a:r>
              <a:rPr lang="en-US" sz="2400" i="0" u="none" strike="noStrike" cap="none" baseline="0" dirty="0" smtClean="0">
                <a:solidFill>
                  <a:schemeClr val="dk2"/>
                </a:solidFill>
                <a:latin typeface="Georgia"/>
                <a:ea typeface="Georgia"/>
                <a:cs typeface="Georgia"/>
                <a:sym typeface="Georgia"/>
                <a:rtl val="0"/>
              </a:rPr>
              <a:t>a w</a:t>
            </a:r>
            <a:r>
              <a:rPr lang="en" sz="2400" i="0" u="none" strike="noStrike" cap="none" baseline="0" dirty="0" smtClean="0">
                <a:solidFill>
                  <a:schemeClr val="dk2"/>
                </a:solidFill>
                <a:latin typeface="Georgia"/>
                <a:ea typeface="Georgia"/>
                <a:cs typeface="Georgia"/>
                <a:sym typeface="Georgia"/>
                <a:rtl val="0"/>
              </a:rPr>
              <a:t>ell-done </a:t>
            </a:r>
            <a:r>
              <a:rPr lang="en" sz="2400" i="0" u="none" strike="noStrike" cap="none" baseline="0" dirty="0">
                <a:solidFill>
                  <a:schemeClr val="dk2"/>
                </a:solidFill>
                <a:latin typeface="Georgia"/>
                <a:ea typeface="Georgia"/>
                <a:cs typeface="Georgia"/>
                <a:sym typeface="Georgia"/>
                <a:rtl val="0"/>
              </a:rPr>
              <a:t>solution</a:t>
            </a:r>
          </a:p>
          <a:p>
            <a:pPr marL="457200" marR="0" lvl="0" indent="-381000" algn="l" rtl="0">
              <a:lnSpc>
                <a:spcPct val="100000"/>
              </a:lnSpc>
              <a:spcBef>
                <a:spcPts val="0"/>
              </a:spcBef>
              <a:spcAft>
                <a:spcPts val="0"/>
              </a:spcAft>
              <a:buClr>
                <a:schemeClr val="dk2"/>
              </a:buClr>
              <a:buSzPct val="100000"/>
              <a:buFont typeface="Arial"/>
              <a:buChar char="●"/>
            </a:pPr>
            <a:r>
              <a:rPr lang="en" sz="2400" i="0" u="none" strike="noStrike" cap="none" baseline="0" dirty="0">
                <a:solidFill>
                  <a:schemeClr val="dk2"/>
                </a:solidFill>
                <a:latin typeface="Georgia"/>
                <a:ea typeface="Georgia"/>
                <a:cs typeface="Georgia"/>
                <a:sym typeface="Georgia"/>
                <a:rtl val="0"/>
              </a:rPr>
              <a:t>Have teams pick name and set up online file drive immediately </a:t>
            </a:r>
            <a:r>
              <a:rPr lang="en-US" dirty="0" smtClean="0">
                <a:solidFill>
                  <a:schemeClr val="dk2"/>
                </a:solidFill>
                <a:latin typeface="Georgia"/>
                <a:ea typeface="Georgia"/>
                <a:cs typeface="Georgia"/>
                <a:sym typeface="Georgia"/>
                <a:rtl val="0"/>
              </a:rPr>
              <a:t>to facilitate collaboration and accountability</a:t>
            </a:r>
            <a:endParaRPr lang="en" sz="2400" i="0" u="none" strike="noStrike" cap="none" baseline="0" dirty="0">
              <a:solidFill>
                <a:schemeClr val="dk2"/>
              </a:solidFill>
              <a:latin typeface="Georgia"/>
              <a:ea typeface="Georgia"/>
              <a:cs typeface="Georgia"/>
              <a:sym typeface="Georgia"/>
              <a:rtl val="0"/>
            </a:endParaRPr>
          </a:p>
          <a:p>
            <a:pPr marL="457200" marR="0" lvl="0" indent="-381000" algn="l" rtl="0">
              <a:lnSpc>
                <a:spcPct val="100000"/>
              </a:lnSpc>
              <a:spcBef>
                <a:spcPts val="0"/>
              </a:spcBef>
              <a:spcAft>
                <a:spcPts val="0"/>
              </a:spcAft>
              <a:buClr>
                <a:schemeClr val="dk2"/>
              </a:buClr>
              <a:buSzPct val="100000"/>
              <a:buFont typeface="Arial"/>
              <a:buChar char="●"/>
            </a:pPr>
            <a:r>
              <a:rPr lang="en" sz="2400" i="0" u="none" strike="noStrike" cap="none" baseline="0" dirty="0">
                <a:solidFill>
                  <a:schemeClr val="dk2"/>
                </a:solidFill>
                <a:latin typeface="Georgia"/>
                <a:ea typeface="Georgia"/>
                <a:cs typeface="Georgia"/>
                <a:sym typeface="Georgia"/>
                <a:rtl val="0"/>
              </a:rPr>
              <a:t>Have firm date by which problem selection is final</a:t>
            </a:r>
          </a:p>
          <a:p>
            <a:pPr marL="457200" marR="0" lvl="0" indent="-381000" algn="l" rtl="0">
              <a:lnSpc>
                <a:spcPct val="100000"/>
              </a:lnSpc>
              <a:spcBef>
                <a:spcPts val="0"/>
              </a:spcBef>
              <a:spcAft>
                <a:spcPts val="0"/>
              </a:spcAft>
              <a:buClr>
                <a:schemeClr val="dk2"/>
              </a:buClr>
              <a:buSzPct val="100000"/>
              <a:buFont typeface="Arial"/>
              <a:buChar char="●"/>
            </a:pPr>
            <a:r>
              <a:rPr lang="en" sz="2400" i="0" u="none" strike="noStrike" cap="none" baseline="0" dirty="0">
                <a:solidFill>
                  <a:schemeClr val="dk2"/>
                </a:solidFill>
                <a:latin typeface="Georgia"/>
                <a:ea typeface="Georgia"/>
                <a:cs typeface="Georgia"/>
                <a:sym typeface="Georgia"/>
                <a:rtl val="0"/>
              </a:rPr>
              <a:t>Have some kind of individual student journal/log</a:t>
            </a:r>
          </a:p>
        </p:txBody>
      </p:sp>
      <p:sp>
        <p:nvSpPr>
          <p:cNvPr id="270" name="Shape 270"/>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18</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dirty="0">
                <a:solidFill>
                  <a:schemeClr val="dk2"/>
                </a:solidFill>
                <a:latin typeface="Georgia"/>
                <a:ea typeface="Georgia"/>
                <a:cs typeface="Georgia"/>
                <a:sym typeface="Georgia"/>
                <a:rtl val="0"/>
              </a:rPr>
              <a:t>My PIC Math Experience</a:t>
            </a:r>
            <a:r>
              <a:rPr lang="en-US" sz="3200" dirty="0">
                <a:solidFill>
                  <a:schemeClr val="dk2"/>
                </a:solidFill>
                <a:latin typeface="Georgia"/>
                <a:ea typeface="Georgia"/>
                <a:cs typeface="Georgia"/>
                <a:sym typeface="Georgia"/>
                <a:rtl val="0"/>
              </a:rPr>
              <a:t/>
            </a:r>
            <a:br>
              <a:rPr lang="en-US" sz="3200" dirty="0">
                <a:solidFill>
                  <a:schemeClr val="dk2"/>
                </a:solidFill>
                <a:latin typeface="Georgia"/>
                <a:ea typeface="Georgia"/>
                <a:cs typeface="Georgia"/>
                <a:sym typeface="Georgia"/>
                <a:rtl val="0"/>
              </a:rPr>
            </a:br>
            <a:r>
              <a:rPr lang="en-US" sz="3200" b="1" dirty="0">
                <a:solidFill>
                  <a:schemeClr val="dk2"/>
                </a:solidFill>
                <a:latin typeface="Georgia"/>
                <a:ea typeface="Georgia"/>
                <a:cs typeface="Georgia"/>
                <a:sym typeface="Georgia"/>
                <a:rtl val="0"/>
              </a:rPr>
              <a:t>Lessons Learned</a:t>
            </a:r>
            <a:endParaRPr lang="en" sz="3200" b="0" i="0" u="none" strike="noStrike" cap="none" baseline="0" dirty="0">
              <a:solidFill>
                <a:schemeClr val="dk2"/>
              </a:solidFill>
              <a:latin typeface="Georgia"/>
              <a:ea typeface="Georgia"/>
              <a:cs typeface="Georgia"/>
              <a:sym typeface="Georgia"/>
              <a:rtl val="0"/>
            </a:endParaRPr>
          </a:p>
        </p:txBody>
      </p:sp>
      <p:sp>
        <p:nvSpPr>
          <p:cNvPr id="276" name="Shape 276"/>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Things I Would Like To Happen Next Time</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Students from different teams interact with each other more collaboratively</a:t>
            </a:r>
          </a:p>
          <a:p>
            <a:pPr marL="914400" marR="0" lvl="1" indent="-381000" algn="l" rtl="0">
              <a:lnSpc>
                <a:spcPct val="100000"/>
              </a:lnSpc>
              <a:spcBef>
                <a:spcPts val="600"/>
              </a:spcBef>
              <a:spcAft>
                <a:spcPts val="0"/>
              </a:spcAft>
              <a:buClr>
                <a:schemeClr val="dk2"/>
              </a:buClr>
              <a:buSzPct val="80000"/>
              <a:buFont typeface="Courier New"/>
              <a:buChar char="o"/>
            </a:pPr>
            <a:r>
              <a:rPr lang="en" sz="2400">
                <a:solidFill>
                  <a:schemeClr val="dk2"/>
                </a:solidFill>
                <a:latin typeface="Georgia"/>
                <a:ea typeface="Georgia"/>
                <a:cs typeface="Georgia"/>
                <a:sym typeface="Georgia"/>
              </a:rPr>
              <a:t>(Suggestion) </a:t>
            </a:r>
            <a:r>
              <a:rPr lang="en" sz="2400" b="0" i="0" u="none" strike="noStrike" cap="none" baseline="0">
                <a:solidFill>
                  <a:schemeClr val="dk2"/>
                </a:solidFill>
                <a:latin typeface="Georgia"/>
                <a:ea typeface="Georgia"/>
                <a:cs typeface="Georgia"/>
                <a:sym typeface="Georgia"/>
                <a:rtl val="0"/>
              </a:rPr>
              <a:t>This </a:t>
            </a:r>
            <a:r>
              <a:rPr lang="en" sz="2400">
                <a:solidFill>
                  <a:schemeClr val="dk2"/>
                </a:solidFill>
                <a:latin typeface="Georgia"/>
                <a:ea typeface="Georgia"/>
                <a:cs typeface="Georgia"/>
                <a:sym typeface="Georgia"/>
                <a:rtl val="0"/>
              </a:rPr>
              <a:t>might</a:t>
            </a:r>
            <a:r>
              <a:rPr lang="en" sz="2400" b="0" i="0" u="none" strike="noStrike" cap="none" baseline="0">
                <a:solidFill>
                  <a:schemeClr val="dk2"/>
                </a:solidFill>
                <a:latin typeface="Georgia"/>
                <a:ea typeface="Georgia"/>
                <a:cs typeface="Georgia"/>
                <a:sym typeface="Georgia"/>
                <a:rtl val="0"/>
              </a:rPr>
              <a:t> be facilitated by more all-class </a:t>
            </a:r>
            <a:r>
              <a:rPr lang="en" sz="2400">
                <a:solidFill>
                  <a:schemeClr val="dk2"/>
                </a:solidFill>
                <a:latin typeface="Georgia"/>
                <a:ea typeface="Georgia"/>
                <a:cs typeface="Georgia"/>
                <a:sym typeface="Georgia"/>
                <a:rtl val="0"/>
              </a:rPr>
              <a:t>discussion/dissection</a:t>
            </a:r>
            <a:r>
              <a:rPr lang="en" sz="2400" b="0" i="0" u="none" strike="noStrike" cap="none" baseline="0">
                <a:solidFill>
                  <a:schemeClr val="dk2"/>
                </a:solidFill>
                <a:latin typeface="Georgia"/>
                <a:ea typeface="Georgia"/>
                <a:cs typeface="Georgia"/>
                <a:sym typeface="Georgia"/>
                <a:rtl val="0"/>
              </a:rPr>
              <a:t> of team progress reports</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Students learn more about mathematicians and the use of mathematics in industry and careers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More structured use of class time on days when progress reports are not due</a:t>
            </a:r>
          </a:p>
        </p:txBody>
      </p:sp>
      <p:sp>
        <p:nvSpPr>
          <p:cNvPr id="277" name="Shape 277"/>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19</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4800" b="1" i="0" u="none" strike="noStrike" cap="none" baseline="0" dirty="0">
                <a:solidFill>
                  <a:schemeClr val="dk2"/>
                </a:solidFill>
                <a:latin typeface="Georgia"/>
                <a:ea typeface="Georgia"/>
                <a:cs typeface="Georgia"/>
                <a:sym typeface="Georgia"/>
                <a:rtl val="0"/>
              </a:rPr>
              <a:t>Outline</a:t>
            </a:r>
          </a:p>
        </p:txBody>
      </p:sp>
      <p:sp>
        <p:nvSpPr>
          <p:cNvPr id="143" name="Shape 143"/>
          <p:cNvSpPr txBox="1">
            <a:spLocks noGrp="1"/>
          </p:cNvSpPr>
          <p:nvPr>
            <p:ph type="body" idx="1"/>
          </p:nvPr>
        </p:nvSpPr>
        <p:spPr>
          <a:xfrm>
            <a:off x="457200" y="1515907"/>
            <a:ext cx="8229600" cy="3409772"/>
          </a:xfrm>
          <a:prstGeom prst="rect">
            <a:avLst/>
          </a:prstGeom>
          <a:noFill/>
          <a:ln>
            <a:noFill/>
          </a:ln>
        </p:spPr>
        <p:txBody>
          <a:bodyPr lIns="91425" tIns="91425" rIns="91425" bIns="91425" anchor="t" anchorCtr="0">
            <a:noAutofit/>
          </a:bodyPr>
          <a:lstStyle/>
          <a:p>
            <a:pPr marL="457200" lvl="0" indent="-381000">
              <a:buSzPct val="100000"/>
              <a:buFont typeface="Arial"/>
              <a:buChar char="●"/>
            </a:pPr>
            <a:r>
              <a:rPr lang="en-US" sz="3600" dirty="0" smtClean="0">
                <a:solidFill>
                  <a:schemeClr val="dk2"/>
                </a:solidFill>
                <a:latin typeface="Georgia"/>
                <a:ea typeface="Georgia"/>
                <a:cs typeface="Georgia"/>
                <a:sym typeface="Georgia"/>
              </a:rPr>
              <a:t>Goals of this Talk</a:t>
            </a:r>
          </a:p>
          <a:p>
            <a:pPr marL="457200" lvl="0" indent="-381000">
              <a:buSzPct val="100000"/>
              <a:buFont typeface="Arial"/>
              <a:buChar char="●"/>
            </a:pPr>
            <a:r>
              <a:rPr lang="en-US" sz="3600" dirty="0" smtClean="0">
                <a:solidFill>
                  <a:schemeClr val="dk2"/>
                </a:solidFill>
                <a:latin typeface="Georgia"/>
                <a:ea typeface="Georgia"/>
                <a:cs typeface="Georgia"/>
                <a:sym typeface="Georgia"/>
              </a:rPr>
              <a:t>Overview </a:t>
            </a:r>
            <a:r>
              <a:rPr lang="en-US" sz="3600" i="0" u="none" strike="noStrike" cap="none" baseline="0" dirty="0" smtClean="0">
                <a:solidFill>
                  <a:schemeClr val="dk2"/>
                </a:solidFill>
                <a:latin typeface="Georgia"/>
                <a:ea typeface="Georgia"/>
                <a:cs typeface="Georgia"/>
                <a:sym typeface="Georgia"/>
                <a:rtl val="0"/>
              </a:rPr>
              <a:t>of PIC Math Program</a:t>
            </a:r>
          </a:p>
          <a:p>
            <a:pPr marL="457200" lvl="0" indent="-381000">
              <a:buSzPct val="100000"/>
              <a:buFont typeface="Arial"/>
              <a:buChar char="●"/>
            </a:pPr>
            <a:r>
              <a:rPr lang="en-US" sz="3600" i="0" u="none" strike="noStrike" cap="none" baseline="0" dirty="0" smtClean="0">
                <a:solidFill>
                  <a:schemeClr val="dk2"/>
                </a:solidFill>
                <a:latin typeface="Georgia"/>
                <a:ea typeface="Georgia"/>
                <a:cs typeface="Georgia"/>
                <a:sym typeface="Georgia"/>
                <a:rtl val="0"/>
              </a:rPr>
              <a:t>My PIC</a:t>
            </a:r>
            <a:r>
              <a:rPr lang="en-US" sz="3600" i="0" u="none" strike="noStrike" cap="none" dirty="0" smtClean="0">
                <a:solidFill>
                  <a:schemeClr val="dk2"/>
                </a:solidFill>
                <a:latin typeface="Georgia"/>
                <a:ea typeface="Georgia"/>
                <a:cs typeface="Georgia"/>
                <a:sym typeface="Georgia"/>
                <a:rtl val="0"/>
              </a:rPr>
              <a:t> </a:t>
            </a:r>
            <a:r>
              <a:rPr lang="en-US" sz="3600" i="0" u="none" strike="noStrike" cap="none" baseline="0" dirty="0" smtClean="0">
                <a:solidFill>
                  <a:schemeClr val="dk2"/>
                </a:solidFill>
                <a:latin typeface="Georgia"/>
                <a:ea typeface="Georgia"/>
                <a:cs typeface="Georgia"/>
                <a:sym typeface="Georgia"/>
                <a:rtl val="0"/>
              </a:rPr>
              <a:t>Math Experience</a:t>
            </a:r>
          </a:p>
          <a:p>
            <a:pPr marL="759143" lvl="1" indent="-381000">
              <a:buFont typeface="Arial"/>
              <a:buChar char="●"/>
            </a:pPr>
            <a:r>
              <a:rPr lang="en-US" sz="3400" dirty="0" smtClean="0">
                <a:solidFill>
                  <a:schemeClr val="dk2"/>
                </a:solidFill>
                <a:latin typeface="Georgia"/>
                <a:ea typeface="Georgia"/>
                <a:cs typeface="Georgia"/>
                <a:sym typeface="Georgia"/>
                <a:rtl val="0"/>
              </a:rPr>
              <a:t>Institutional Context</a:t>
            </a:r>
            <a:endParaRPr lang="en-US" sz="3400" i="0" u="none" strike="noStrike" cap="none" baseline="0" dirty="0" smtClean="0">
              <a:solidFill>
                <a:schemeClr val="dk2"/>
              </a:solidFill>
              <a:latin typeface="Georgia"/>
              <a:ea typeface="Georgia"/>
              <a:cs typeface="Georgia"/>
              <a:sym typeface="Georgia"/>
              <a:rtl val="0"/>
            </a:endParaRPr>
          </a:p>
          <a:p>
            <a:pPr marL="759143" lvl="1" indent="-381000">
              <a:buFont typeface="Arial"/>
              <a:buChar char="●"/>
            </a:pPr>
            <a:r>
              <a:rPr lang="en-US" sz="3400" dirty="0" smtClean="0">
                <a:solidFill>
                  <a:schemeClr val="dk2"/>
                </a:solidFill>
                <a:latin typeface="Georgia"/>
                <a:ea typeface="Georgia"/>
                <a:cs typeface="Georgia"/>
                <a:sym typeface="Georgia"/>
              </a:rPr>
              <a:t>Lessons Learned</a:t>
            </a:r>
          </a:p>
          <a:p>
            <a:pPr marL="457200" lvl="0" indent="-381000">
              <a:buSzPct val="100000"/>
              <a:buFont typeface="Arial"/>
              <a:buChar char="●"/>
            </a:pPr>
            <a:r>
              <a:rPr lang="en" sz="3600" dirty="0" smtClean="0">
                <a:solidFill>
                  <a:schemeClr val="dk2"/>
                </a:solidFill>
                <a:latin typeface="Georgia"/>
                <a:ea typeface="Georgia"/>
                <a:cs typeface="Georgia"/>
                <a:sym typeface="Georgia"/>
                <a:rtl val="0"/>
              </a:rPr>
              <a:t>Questions </a:t>
            </a:r>
            <a:endParaRPr lang="en" sz="3600" dirty="0">
              <a:solidFill>
                <a:schemeClr val="dk2"/>
              </a:solidFill>
              <a:latin typeface="Georgia"/>
              <a:ea typeface="Georgia"/>
              <a:cs typeface="Georgia"/>
              <a:sym typeface="Georgia"/>
              <a:rtl val="0"/>
            </a:endParaRPr>
          </a:p>
        </p:txBody>
      </p:sp>
      <p:sp>
        <p:nvSpPr>
          <p:cNvPr id="144" name="Shape 144"/>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4800" b="1" i="0" u="none" strike="noStrike" cap="none" baseline="0" dirty="0">
                <a:solidFill>
                  <a:schemeClr val="dk2"/>
                </a:solidFill>
                <a:latin typeface="Georgia"/>
                <a:ea typeface="Georgia"/>
                <a:cs typeface="Georgia"/>
                <a:sym typeface="Georgia"/>
                <a:rtl val="0"/>
              </a:rPr>
              <a:t>Questions?</a:t>
            </a:r>
          </a:p>
        </p:txBody>
      </p:sp>
      <p:sp>
        <p:nvSpPr>
          <p:cNvPr id="290" name="Shape 290"/>
          <p:cNvSpPr txBox="1">
            <a:spLocks noGrp="1"/>
          </p:cNvSpPr>
          <p:nvPr>
            <p:ph type="body" idx="1"/>
          </p:nvPr>
        </p:nvSpPr>
        <p:spPr>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Georgia"/>
              <a:buNone/>
            </a:pPr>
            <a:r>
              <a:rPr lang="en" sz="3000" b="1" i="0" u="none" strike="noStrike" cap="none" baseline="0" dirty="0">
                <a:solidFill>
                  <a:schemeClr val="dk2"/>
                </a:solidFill>
                <a:latin typeface="Georgia"/>
                <a:ea typeface="Georgia"/>
                <a:cs typeface="Georgia"/>
                <a:sym typeface="Georgia"/>
                <a:rtl val="0"/>
              </a:rPr>
              <a:t>Ron Buckmire</a:t>
            </a:r>
            <a:br>
              <a:rPr lang="en" sz="3000" b="1" i="0" u="none" strike="noStrike" cap="none" baseline="0" dirty="0">
                <a:solidFill>
                  <a:schemeClr val="dk2"/>
                </a:solidFill>
                <a:latin typeface="Georgia"/>
                <a:ea typeface="Georgia"/>
                <a:cs typeface="Georgia"/>
                <a:sym typeface="Georgia"/>
                <a:rtl val="0"/>
              </a:rPr>
            </a:br>
            <a:r>
              <a:rPr lang="en" sz="3000" b="1" i="0" u="none" strike="noStrike" cap="none" baseline="0" dirty="0">
                <a:solidFill>
                  <a:schemeClr val="dk2"/>
                </a:solidFill>
                <a:latin typeface="Georgia"/>
                <a:ea typeface="Georgia"/>
                <a:cs typeface="Georgia"/>
                <a:sym typeface="Georgia"/>
                <a:rtl val="0"/>
              </a:rPr>
              <a:t>Occidental College</a:t>
            </a:r>
          </a:p>
          <a:p>
            <a:pPr marL="0" marR="0" lvl="0" indent="0" algn="ctr" rtl="0">
              <a:lnSpc>
                <a:spcPct val="100000"/>
              </a:lnSpc>
              <a:spcBef>
                <a:spcPts val="0"/>
              </a:spcBef>
              <a:spcAft>
                <a:spcPts val="0"/>
              </a:spcAft>
              <a:buClr>
                <a:schemeClr val="dk2"/>
              </a:buClr>
              <a:buSzPct val="25000"/>
              <a:buFont typeface="Georgia"/>
              <a:buNone/>
            </a:pPr>
            <a:r>
              <a:rPr lang="en" sz="3000" b="1" i="0" u="none" strike="noStrike" cap="none" baseline="0" dirty="0">
                <a:solidFill>
                  <a:schemeClr val="dk2"/>
                </a:solidFill>
                <a:latin typeface="Georgia"/>
                <a:ea typeface="Georgia"/>
                <a:cs typeface="Georgia"/>
                <a:sym typeface="Georgia"/>
                <a:rtl val="0"/>
              </a:rPr>
              <a:t>ron@oxy.edu</a:t>
            </a:r>
            <a:br>
              <a:rPr lang="en" sz="3000" b="1" i="0" u="none" strike="noStrike" cap="none" baseline="0" dirty="0">
                <a:solidFill>
                  <a:schemeClr val="dk2"/>
                </a:solidFill>
                <a:latin typeface="Georgia"/>
                <a:ea typeface="Georgia"/>
                <a:cs typeface="Georgia"/>
                <a:sym typeface="Georgia"/>
                <a:rtl val="0"/>
              </a:rPr>
            </a:br>
            <a:r>
              <a:rPr lang="en" sz="3000" b="1" i="0" u="none" strike="noStrike" cap="none" baseline="0" dirty="0">
                <a:solidFill>
                  <a:schemeClr val="dk2"/>
                </a:solidFill>
                <a:latin typeface="Georgia"/>
                <a:ea typeface="Georgia"/>
                <a:cs typeface="Georgia"/>
                <a:sym typeface="Georgia"/>
                <a:rtl val="0"/>
              </a:rPr>
              <a:t/>
            </a:r>
            <a:br>
              <a:rPr lang="en" sz="3000" b="1" i="0" u="none" strike="noStrike" cap="none" baseline="0" dirty="0">
                <a:solidFill>
                  <a:schemeClr val="dk2"/>
                </a:solidFill>
                <a:latin typeface="Georgia"/>
                <a:ea typeface="Georgia"/>
                <a:cs typeface="Georgia"/>
                <a:sym typeface="Georgia"/>
                <a:rtl val="0"/>
              </a:rPr>
            </a:br>
            <a:r>
              <a:rPr lang="en" sz="3000" b="1" i="0" u="sng" strike="noStrike" cap="none" baseline="0" dirty="0">
                <a:solidFill>
                  <a:schemeClr val="hlink"/>
                </a:solidFill>
                <a:latin typeface="Georgia"/>
                <a:ea typeface="Georgia"/>
                <a:cs typeface="Georgia"/>
                <a:sym typeface="Georgia"/>
                <a:rtl val="0"/>
              </a:rPr>
              <a:t>http://</a:t>
            </a:r>
            <a:r>
              <a:rPr lang="en" sz="3000" b="1" i="0" u="sng" strike="noStrike" cap="none" baseline="0" dirty="0" smtClean="0">
                <a:solidFill>
                  <a:schemeClr val="hlink"/>
                </a:solidFill>
                <a:latin typeface="Georgia"/>
                <a:ea typeface="Georgia"/>
                <a:cs typeface="Georgia"/>
                <a:sym typeface="Georgia"/>
                <a:rtl val="0"/>
              </a:rPr>
              <a:t>sites.oxy.edu/ron/math/396/1</a:t>
            </a:r>
            <a:r>
              <a:rPr lang="en-US" sz="3000" b="1" i="0" u="sng" strike="noStrike" cap="none" baseline="0" dirty="0" smtClean="0">
                <a:solidFill>
                  <a:schemeClr val="hlink"/>
                </a:solidFill>
                <a:latin typeface="Georgia"/>
                <a:ea typeface="Georgia"/>
                <a:cs typeface="Georgia"/>
                <a:sym typeface="Georgia"/>
                <a:rtl val="0"/>
              </a:rPr>
              <a:t>6</a:t>
            </a:r>
            <a:r>
              <a:rPr lang="en" sz="3000" b="1" i="0" u="none" strike="noStrike" cap="none" baseline="0" dirty="0">
                <a:solidFill>
                  <a:schemeClr val="dk2"/>
                </a:solidFill>
                <a:latin typeface="Georgia"/>
                <a:ea typeface="Georgia"/>
                <a:cs typeface="Georgia"/>
                <a:sym typeface="Georgia"/>
                <a:rtl val="0"/>
              </a:rPr>
              <a:t/>
            </a:r>
            <a:br>
              <a:rPr lang="en" sz="3000" b="1" i="0" u="none" strike="noStrike" cap="none" baseline="0" dirty="0">
                <a:solidFill>
                  <a:schemeClr val="dk2"/>
                </a:solidFill>
                <a:latin typeface="Georgia"/>
                <a:ea typeface="Georgia"/>
                <a:cs typeface="Georgia"/>
                <a:sym typeface="Georgia"/>
                <a:rtl val="0"/>
              </a:rPr>
            </a:br>
            <a:r>
              <a:rPr lang="en" sz="3000" b="1" i="0" u="none" strike="noStrike" cap="none" baseline="0" dirty="0">
                <a:solidFill>
                  <a:schemeClr val="dk2"/>
                </a:solidFill>
                <a:latin typeface="Georgia"/>
                <a:ea typeface="Georgia"/>
                <a:cs typeface="Georgia"/>
                <a:sym typeface="Georgia"/>
                <a:rtl val="0"/>
              </a:rPr>
              <a:t>OR</a:t>
            </a:r>
            <a:br>
              <a:rPr lang="en" sz="3000" b="1" i="0" u="none" strike="noStrike" cap="none" baseline="0" dirty="0">
                <a:solidFill>
                  <a:schemeClr val="dk2"/>
                </a:solidFill>
                <a:latin typeface="Georgia"/>
                <a:ea typeface="Georgia"/>
                <a:cs typeface="Georgia"/>
                <a:sym typeface="Georgia"/>
                <a:rtl val="0"/>
              </a:rPr>
            </a:br>
            <a:r>
              <a:rPr lang="en" sz="3000" b="1" i="0" u="sng" strike="noStrike" cap="none" baseline="0" dirty="0">
                <a:solidFill>
                  <a:schemeClr val="hlink"/>
                </a:solidFill>
                <a:latin typeface="Georgia"/>
                <a:ea typeface="Georgia"/>
                <a:cs typeface="Georgia"/>
                <a:sym typeface="Georgia"/>
                <a:hlinkClick r:id="rId3"/>
                <a:rtl val="0"/>
              </a:rPr>
              <a:t>http://bit.ly/oxypicmath</a:t>
            </a:r>
          </a:p>
        </p:txBody>
      </p:sp>
      <p:sp>
        <p:nvSpPr>
          <p:cNvPr id="291" name="Shape 291"/>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20</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4800" b="1" i="0" u="none" strike="noStrike" cap="none" baseline="0" dirty="0" smtClean="0">
                <a:solidFill>
                  <a:schemeClr val="dk2"/>
                </a:solidFill>
                <a:latin typeface="Georgia"/>
                <a:ea typeface="Georgia"/>
                <a:cs typeface="Georgia"/>
                <a:sym typeface="Georgia"/>
                <a:rtl val="0"/>
              </a:rPr>
              <a:t>Goals of this Talk</a:t>
            </a:r>
            <a:endParaRPr lang="en" sz="4800" b="1" i="0" u="none" strike="noStrike" cap="none" baseline="0" dirty="0">
              <a:solidFill>
                <a:schemeClr val="dk2"/>
              </a:solidFill>
              <a:latin typeface="Georgia"/>
              <a:ea typeface="Georgia"/>
              <a:cs typeface="Georgia"/>
              <a:sym typeface="Georgia"/>
              <a:rtl val="0"/>
            </a:endParaRPr>
          </a:p>
        </p:txBody>
      </p:sp>
      <p:sp>
        <p:nvSpPr>
          <p:cNvPr id="143" name="Shape 143"/>
          <p:cNvSpPr txBox="1">
            <a:spLocks noGrp="1"/>
          </p:cNvSpPr>
          <p:nvPr>
            <p:ph type="body" idx="1"/>
          </p:nvPr>
        </p:nvSpPr>
        <p:spPr>
          <a:xfrm>
            <a:off x="366527" y="1693445"/>
            <a:ext cx="8856319" cy="3232233"/>
          </a:xfrm>
          <a:prstGeom prst="rect">
            <a:avLst/>
          </a:prstGeom>
          <a:noFill/>
          <a:ln>
            <a:noFill/>
          </a:ln>
        </p:spPr>
        <p:txBody>
          <a:bodyPr lIns="91425" tIns="91425" rIns="91425" bIns="91425" anchor="t" anchorCtr="0">
            <a:noAutofit/>
          </a:bodyPr>
          <a:lstStyle/>
          <a:p>
            <a:pPr marL="457200" lvl="0" indent="-381000">
              <a:buSzPct val="100000"/>
              <a:buFont typeface="Arial"/>
              <a:buChar char="●"/>
            </a:pPr>
            <a:r>
              <a:rPr lang="en-US" sz="3600" dirty="0" smtClean="0">
                <a:solidFill>
                  <a:schemeClr val="dk2"/>
                </a:solidFill>
                <a:latin typeface="Georgia"/>
                <a:ea typeface="Georgia"/>
                <a:cs typeface="Georgia"/>
                <a:sym typeface="Georgia"/>
              </a:rPr>
              <a:t>Provide an example of one person’s experience teaching an industrial mathematics course</a:t>
            </a:r>
          </a:p>
          <a:p>
            <a:pPr marL="457200" indent="-381000">
              <a:buFont typeface="Arial"/>
              <a:buChar char="●"/>
            </a:pPr>
            <a:r>
              <a:rPr lang="en-US" sz="3600" dirty="0" smtClean="0">
                <a:solidFill>
                  <a:schemeClr val="dk2"/>
                </a:solidFill>
                <a:latin typeface="Georgia"/>
                <a:ea typeface="Georgia"/>
                <a:cs typeface="Georgia"/>
                <a:sym typeface="Georgia"/>
              </a:rPr>
              <a:t>Present details of the PIC </a:t>
            </a:r>
            <a:r>
              <a:rPr lang="en-US" sz="3600" dirty="0">
                <a:solidFill>
                  <a:schemeClr val="dk2"/>
                </a:solidFill>
                <a:latin typeface="Georgia"/>
                <a:ea typeface="Georgia"/>
                <a:cs typeface="Georgia"/>
                <a:sym typeface="Georgia"/>
              </a:rPr>
              <a:t>Math </a:t>
            </a:r>
            <a:r>
              <a:rPr lang="en-US" sz="3600" dirty="0" smtClean="0">
                <a:solidFill>
                  <a:schemeClr val="dk2"/>
                </a:solidFill>
                <a:latin typeface="Georgia"/>
                <a:ea typeface="Georgia"/>
                <a:cs typeface="Georgia"/>
                <a:sym typeface="Georgia"/>
              </a:rPr>
              <a:t>program</a:t>
            </a:r>
            <a:endParaRPr lang="en-US" sz="3600" dirty="0">
              <a:solidFill>
                <a:schemeClr val="dk2"/>
              </a:solidFill>
              <a:latin typeface="Georgia"/>
              <a:ea typeface="Georgia"/>
              <a:cs typeface="Georgia"/>
              <a:sym typeface="Georgia"/>
            </a:endParaRPr>
          </a:p>
          <a:p>
            <a:pPr marL="457200" lvl="0" indent="-381000">
              <a:buSzPct val="100000"/>
              <a:buFont typeface="Arial"/>
              <a:buChar char="●"/>
            </a:pPr>
            <a:endParaRPr lang="en-US" sz="3600" b="1" dirty="0" smtClean="0">
              <a:solidFill>
                <a:schemeClr val="dk2"/>
              </a:solidFill>
              <a:latin typeface="Georgia"/>
              <a:ea typeface="Georgia"/>
              <a:cs typeface="Georgia"/>
              <a:sym typeface="Georgia"/>
            </a:endParaRPr>
          </a:p>
          <a:p>
            <a:pPr marL="457200" lvl="0" indent="-381000">
              <a:buSzPct val="100000"/>
              <a:buFont typeface="Arial"/>
              <a:buChar char="●"/>
            </a:pPr>
            <a:endParaRPr lang="en-US" sz="3600" b="1" dirty="0" smtClean="0">
              <a:solidFill>
                <a:schemeClr val="dk2"/>
              </a:solidFill>
              <a:latin typeface="Georgia"/>
              <a:ea typeface="Georgia"/>
              <a:cs typeface="Georgia"/>
              <a:sym typeface="Georgia"/>
            </a:endParaRPr>
          </a:p>
        </p:txBody>
      </p:sp>
      <p:sp>
        <p:nvSpPr>
          <p:cNvPr id="144" name="Shape 144"/>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3</a:t>
            </a:fld>
            <a:endParaRPr lang="en" sz="1300" b="0" i="0" u="none" strike="noStrike" cap="none" baseline="0">
              <a:solidFill>
                <a:schemeClr val="dk2"/>
              </a:solidFill>
              <a:latin typeface="Georgia"/>
              <a:ea typeface="Georgia"/>
              <a:cs typeface="Georgia"/>
              <a:sym typeface="Georgia"/>
              <a:rtl val="0"/>
            </a:endParaRPr>
          </a:p>
        </p:txBody>
      </p:sp>
    </p:spTree>
    <p:extLst>
      <p:ext uri="{BB962C8B-B14F-4D97-AF65-F5344CB8AC3E}">
        <p14:creationId xmlns:p14="http://schemas.microsoft.com/office/powerpoint/2010/main" val="225483871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61955" y="155628"/>
            <a:ext cx="9069416"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0" u="none" strike="noStrike" cap="none" baseline="0" dirty="0" smtClean="0">
                <a:solidFill>
                  <a:schemeClr val="dk2"/>
                </a:solidFill>
                <a:latin typeface="Georgia"/>
                <a:ea typeface="Georgia"/>
                <a:cs typeface="Georgia"/>
                <a:sym typeface="Georgia"/>
                <a:rtl val="0"/>
              </a:rPr>
              <a:t>PIC</a:t>
            </a:r>
            <a:r>
              <a:rPr lang="en-US" sz="3000" b="1" i="0" u="none" strike="noStrike" cap="none" dirty="0" smtClean="0">
                <a:solidFill>
                  <a:schemeClr val="dk2"/>
                </a:solidFill>
                <a:latin typeface="Georgia"/>
                <a:ea typeface="Georgia"/>
                <a:cs typeface="Georgia"/>
                <a:sym typeface="Georgia"/>
                <a:rtl val="0"/>
              </a:rPr>
              <a:t> Math </a:t>
            </a:r>
            <a:br>
              <a:rPr lang="en-US" sz="3000" b="1" i="0" u="none" strike="noStrike" cap="none" dirty="0" smtClean="0">
                <a:solidFill>
                  <a:schemeClr val="dk2"/>
                </a:solidFill>
                <a:latin typeface="Georgia"/>
                <a:ea typeface="Georgia"/>
                <a:cs typeface="Georgia"/>
                <a:sym typeface="Georgia"/>
                <a:rtl val="0"/>
              </a:rPr>
            </a:br>
            <a:r>
              <a:rPr lang="en-US" sz="3000" b="1" i="0" u="none" strike="noStrike" cap="none" dirty="0" smtClean="0">
                <a:solidFill>
                  <a:schemeClr val="dk2"/>
                </a:solidFill>
                <a:latin typeface="Georgia"/>
                <a:ea typeface="Georgia"/>
                <a:cs typeface="Georgia"/>
                <a:sym typeface="Georgia"/>
                <a:rtl val="0"/>
              </a:rPr>
              <a:t>(Preparation for Industrial Careers in Math)</a:t>
            </a:r>
            <a:endParaRPr lang="en" sz="3000" b="1" i="0" u="none" strike="noStrike" cap="none" baseline="0" dirty="0">
              <a:solidFill>
                <a:schemeClr val="dk2"/>
              </a:solidFill>
              <a:latin typeface="Georgia"/>
              <a:ea typeface="Georgia"/>
              <a:cs typeface="Georgia"/>
              <a:sym typeface="Georgia"/>
              <a:rtl val="0"/>
            </a:endParaRPr>
          </a:p>
        </p:txBody>
      </p:sp>
      <p:sp>
        <p:nvSpPr>
          <p:cNvPr id="143" name="Shape 143"/>
          <p:cNvSpPr txBox="1">
            <a:spLocks noGrp="1"/>
          </p:cNvSpPr>
          <p:nvPr>
            <p:ph type="body" idx="1"/>
          </p:nvPr>
        </p:nvSpPr>
        <p:spPr>
          <a:xfrm>
            <a:off x="457199" y="1693445"/>
            <a:ext cx="8774172" cy="3232233"/>
          </a:xfrm>
          <a:prstGeom prst="rect">
            <a:avLst/>
          </a:prstGeom>
          <a:noFill/>
          <a:ln>
            <a:noFill/>
          </a:ln>
        </p:spPr>
        <p:txBody>
          <a:bodyPr lIns="91425" tIns="91425" rIns="91425" bIns="91425" anchor="t" anchorCtr="0">
            <a:noAutofit/>
          </a:bodyPr>
          <a:lstStyle/>
          <a:p>
            <a:pPr marL="457200" lvl="0" indent="-381000">
              <a:buSzPct val="100000"/>
              <a:buFont typeface="Arial"/>
              <a:buChar char="●"/>
            </a:pPr>
            <a:r>
              <a:rPr lang="en-US" sz="2800" dirty="0" smtClean="0">
                <a:solidFill>
                  <a:schemeClr val="dk2"/>
                </a:solidFill>
                <a:latin typeface="Georgia"/>
                <a:ea typeface="Georgia"/>
                <a:cs typeface="Georgia"/>
                <a:sym typeface="Georgia"/>
              </a:rPr>
              <a:t>Supported by NSF (DMS-1345499), SIAM &amp; MAA</a:t>
            </a:r>
          </a:p>
          <a:p>
            <a:pPr marL="457200" lvl="0" indent="-381000">
              <a:buSzPct val="100000"/>
              <a:buFont typeface="Arial"/>
              <a:buChar char="●"/>
            </a:pPr>
            <a:r>
              <a:rPr lang="en-US" sz="2800" dirty="0" smtClean="0">
                <a:solidFill>
                  <a:schemeClr val="dk2"/>
                </a:solidFill>
                <a:latin typeface="Georgia"/>
                <a:ea typeface="Georgia"/>
                <a:cs typeface="Georgia"/>
                <a:sym typeface="Georgia"/>
              </a:rPr>
              <a:t>Directors (</a:t>
            </a:r>
            <a:r>
              <a:rPr lang="en-US" sz="2800" dirty="0" err="1" smtClean="0">
                <a:solidFill>
                  <a:schemeClr val="dk2"/>
                </a:solidFill>
                <a:latin typeface="Georgia"/>
                <a:ea typeface="Georgia"/>
                <a:cs typeface="Georgia"/>
                <a:sym typeface="Georgia"/>
              </a:rPr>
              <a:t>Dorff</a:t>
            </a:r>
            <a:r>
              <a:rPr lang="en-US" sz="2800" dirty="0" smtClean="0">
                <a:solidFill>
                  <a:schemeClr val="dk2"/>
                </a:solidFill>
                <a:latin typeface="Georgia"/>
                <a:ea typeface="Georgia"/>
                <a:cs typeface="Georgia"/>
                <a:sym typeface="Georgia"/>
              </a:rPr>
              <a:t>, Weekes, </a:t>
            </a:r>
            <a:r>
              <a:rPr lang="en-US" sz="2800" dirty="0" err="1" smtClean="0">
                <a:solidFill>
                  <a:schemeClr val="dk2"/>
                </a:solidFill>
                <a:latin typeface="Georgia"/>
                <a:ea typeface="Georgia"/>
                <a:cs typeface="Georgia"/>
                <a:sym typeface="Georgia"/>
              </a:rPr>
              <a:t>Braddy</a:t>
            </a:r>
            <a:r>
              <a:rPr lang="en-US" sz="2800" dirty="0" smtClean="0">
                <a:solidFill>
                  <a:schemeClr val="dk2"/>
                </a:solidFill>
                <a:latin typeface="Georgia"/>
                <a:ea typeface="Georgia"/>
                <a:cs typeface="Georgia"/>
                <a:sym typeface="Georgia"/>
              </a:rPr>
              <a:t> &amp; </a:t>
            </a:r>
            <a:r>
              <a:rPr lang="en-US" sz="2800" dirty="0" err="1" smtClean="0">
                <a:solidFill>
                  <a:schemeClr val="dk2"/>
                </a:solidFill>
                <a:latin typeface="Georgia"/>
                <a:ea typeface="Georgia"/>
                <a:cs typeface="Georgia"/>
                <a:sym typeface="Georgia"/>
              </a:rPr>
              <a:t>Malek-Madani</a:t>
            </a:r>
            <a:r>
              <a:rPr lang="en-US" sz="2800" dirty="0" smtClean="0">
                <a:solidFill>
                  <a:schemeClr val="dk2"/>
                </a:solidFill>
                <a:latin typeface="Georgia"/>
                <a:ea typeface="Georgia"/>
                <a:cs typeface="Georgia"/>
                <a:sym typeface="Georgia"/>
              </a:rPr>
              <a:t>)</a:t>
            </a:r>
          </a:p>
          <a:p>
            <a:pPr marL="457200" lvl="0" indent="-381000">
              <a:buSzPct val="100000"/>
              <a:buFont typeface="Arial"/>
              <a:buChar char="●"/>
            </a:pPr>
            <a:r>
              <a:rPr lang="en-US" sz="2800" dirty="0" smtClean="0">
                <a:solidFill>
                  <a:schemeClr val="dk2"/>
                </a:solidFill>
                <a:latin typeface="Georgia"/>
                <a:ea typeface="Georgia"/>
                <a:cs typeface="Georgia"/>
                <a:sym typeface="Georgia"/>
              </a:rPr>
              <a:t>Multiple Components</a:t>
            </a:r>
          </a:p>
          <a:p>
            <a:pPr marL="759143" lvl="1" indent="-381000">
              <a:buFont typeface="Arial"/>
              <a:buChar char="●"/>
            </a:pPr>
            <a:r>
              <a:rPr lang="en-US" sz="2800" dirty="0" smtClean="0">
                <a:solidFill>
                  <a:schemeClr val="dk2"/>
                </a:solidFill>
                <a:latin typeface="Georgia"/>
                <a:ea typeface="Georgia"/>
                <a:cs typeface="Georgia"/>
                <a:sym typeface="Georgia"/>
              </a:rPr>
              <a:t>Summer Faculty Workshops (@BYU)</a:t>
            </a:r>
          </a:p>
          <a:p>
            <a:pPr marL="759143" lvl="1" indent="-381000">
              <a:buFont typeface="Arial"/>
              <a:buChar char="●"/>
            </a:pPr>
            <a:r>
              <a:rPr lang="en-US" sz="2800" dirty="0" smtClean="0">
                <a:solidFill>
                  <a:schemeClr val="dk2"/>
                </a:solidFill>
                <a:latin typeface="Georgia"/>
                <a:ea typeface="Georgia"/>
                <a:cs typeface="Georgia"/>
                <a:sym typeface="Georgia"/>
              </a:rPr>
              <a:t>Spring Semester Industrial Math course (S16,S17)</a:t>
            </a:r>
          </a:p>
          <a:p>
            <a:pPr marL="759143" lvl="1" indent="-381000">
              <a:buFont typeface="Arial"/>
              <a:buChar char="●"/>
            </a:pPr>
            <a:r>
              <a:rPr lang="en-US" sz="2800" dirty="0" smtClean="0">
                <a:solidFill>
                  <a:schemeClr val="dk2"/>
                </a:solidFill>
                <a:latin typeface="Georgia"/>
                <a:ea typeface="Georgia"/>
                <a:cs typeface="Georgia"/>
                <a:sym typeface="Georgia"/>
              </a:rPr>
              <a:t>Student Competition (by 12-minute Video)</a:t>
            </a:r>
          </a:p>
          <a:p>
            <a:pPr marL="759143" lvl="1" indent="-381000">
              <a:buFont typeface="Arial"/>
              <a:buChar char="●"/>
            </a:pPr>
            <a:r>
              <a:rPr lang="en-US" sz="2800" dirty="0" smtClean="0">
                <a:solidFill>
                  <a:schemeClr val="dk2"/>
                </a:solidFill>
                <a:latin typeface="Georgia"/>
                <a:ea typeface="Georgia"/>
                <a:cs typeface="Georgia"/>
                <a:sym typeface="Georgia"/>
              </a:rPr>
              <a:t>Student Recognition Conference (SIAM AN16)</a:t>
            </a:r>
          </a:p>
        </p:txBody>
      </p:sp>
      <p:sp>
        <p:nvSpPr>
          <p:cNvPr id="144" name="Shape 144"/>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4</a:t>
            </a:fld>
            <a:endParaRPr lang="en" sz="1300" b="0" i="0" u="none" strike="noStrike" cap="none" baseline="0">
              <a:solidFill>
                <a:schemeClr val="dk2"/>
              </a:solidFill>
              <a:latin typeface="Georgia"/>
              <a:ea typeface="Georgia"/>
              <a:cs typeface="Georgia"/>
              <a:sym typeface="Georgia"/>
              <a:rtl val="0"/>
            </a:endParaRPr>
          </a:p>
        </p:txBody>
      </p:sp>
    </p:spTree>
    <p:extLst>
      <p:ext uri="{BB962C8B-B14F-4D97-AF65-F5344CB8AC3E}">
        <p14:creationId xmlns:p14="http://schemas.microsoft.com/office/powerpoint/2010/main" val="416928186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61955" y="155628"/>
            <a:ext cx="9069416"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0" u="none" strike="noStrike" cap="none" baseline="0" dirty="0" smtClean="0">
                <a:solidFill>
                  <a:schemeClr val="dk2"/>
                </a:solidFill>
                <a:latin typeface="Georgia"/>
                <a:ea typeface="Georgia"/>
                <a:cs typeface="Georgia"/>
                <a:sym typeface="Georgia"/>
                <a:rtl val="0"/>
              </a:rPr>
              <a:t>PIC</a:t>
            </a:r>
            <a:r>
              <a:rPr lang="en-US" sz="3000" b="1" i="0" u="none" strike="noStrike" cap="none" dirty="0" smtClean="0">
                <a:solidFill>
                  <a:schemeClr val="dk2"/>
                </a:solidFill>
                <a:latin typeface="Georgia"/>
                <a:ea typeface="Georgia"/>
                <a:cs typeface="Georgia"/>
                <a:sym typeface="Georgia"/>
                <a:rtl val="0"/>
              </a:rPr>
              <a:t> Math </a:t>
            </a:r>
            <a:br>
              <a:rPr lang="en-US" sz="3000" b="1" i="0" u="none" strike="noStrike" cap="none" dirty="0" smtClean="0">
                <a:solidFill>
                  <a:schemeClr val="dk2"/>
                </a:solidFill>
                <a:latin typeface="Georgia"/>
                <a:ea typeface="Georgia"/>
                <a:cs typeface="Georgia"/>
                <a:sym typeface="Georgia"/>
                <a:rtl val="0"/>
              </a:rPr>
            </a:br>
            <a:r>
              <a:rPr lang="en-US" sz="3000" b="1" i="0" u="none" strike="noStrike" cap="none" dirty="0" smtClean="0">
                <a:solidFill>
                  <a:schemeClr val="dk2"/>
                </a:solidFill>
                <a:latin typeface="Georgia"/>
                <a:ea typeface="Georgia"/>
                <a:cs typeface="Georgia"/>
                <a:sym typeface="Georgia"/>
                <a:rtl val="0"/>
              </a:rPr>
              <a:t>(Preparation for Industrial Careers in Math)</a:t>
            </a:r>
            <a:endParaRPr lang="en" sz="3000" b="1" i="0" u="none" strike="noStrike" cap="none" baseline="0" dirty="0">
              <a:solidFill>
                <a:schemeClr val="dk2"/>
              </a:solidFill>
              <a:latin typeface="Georgia"/>
              <a:ea typeface="Georgia"/>
              <a:cs typeface="Georgia"/>
              <a:sym typeface="Georgia"/>
              <a:rtl val="0"/>
            </a:endParaRPr>
          </a:p>
        </p:txBody>
      </p:sp>
      <p:sp>
        <p:nvSpPr>
          <p:cNvPr id="143" name="Shape 143"/>
          <p:cNvSpPr txBox="1">
            <a:spLocks noGrp="1"/>
          </p:cNvSpPr>
          <p:nvPr>
            <p:ph type="body" idx="1"/>
          </p:nvPr>
        </p:nvSpPr>
        <p:spPr>
          <a:xfrm>
            <a:off x="457199" y="1542625"/>
            <a:ext cx="8648289" cy="3383054"/>
          </a:xfrm>
          <a:prstGeom prst="rect">
            <a:avLst/>
          </a:prstGeom>
          <a:noFill/>
          <a:ln>
            <a:noFill/>
          </a:ln>
        </p:spPr>
        <p:txBody>
          <a:bodyPr lIns="91425" tIns="91425" rIns="91425" bIns="91425" anchor="t" anchorCtr="0">
            <a:noAutofit/>
          </a:bodyPr>
          <a:lstStyle/>
          <a:p>
            <a:pPr marL="76200" lvl="0" indent="0">
              <a:buSzPct val="100000"/>
              <a:buNone/>
            </a:pPr>
            <a:r>
              <a:rPr lang="en-US" sz="2800" dirty="0" smtClean="0">
                <a:solidFill>
                  <a:schemeClr val="dk2"/>
                </a:solidFill>
                <a:latin typeface="Georgia"/>
                <a:ea typeface="Georgia"/>
                <a:cs typeface="Georgia"/>
                <a:sym typeface="Georgia"/>
              </a:rPr>
              <a:t>PIC Math program provides</a:t>
            </a:r>
          </a:p>
          <a:p>
            <a:pPr marL="759143" lvl="1" indent="-381000">
              <a:buFont typeface="Arial"/>
              <a:buChar char="●"/>
            </a:pPr>
            <a:r>
              <a:rPr lang="en-US" sz="2600" dirty="0" smtClean="0">
                <a:solidFill>
                  <a:schemeClr val="dk2"/>
                </a:solidFill>
                <a:latin typeface="Georgia"/>
                <a:ea typeface="Georgia"/>
                <a:cs typeface="Georgia"/>
                <a:sym typeface="Georgia"/>
              </a:rPr>
              <a:t>(A few) BIG Math problems with Industrial Liaisons for PIC Math faculty and their students to access</a:t>
            </a:r>
          </a:p>
          <a:p>
            <a:pPr marL="759143" lvl="1" indent="-381000">
              <a:buFont typeface="Arial"/>
              <a:buChar char="●"/>
            </a:pPr>
            <a:r>
              <a:rPr lang="en-US" sz="2600" dirty="0" smtClean="0">
                <a:solidFill>
                  <a:schemeClr val="dk2"/>
                </a:solidFill>
                <a:latin typeface="Georgia"/>
                <a:ea typeface="Georgia"/>
                <a:cs typeface="Georgia"/>
                <a:sym typeface="Georgia"/>
              </a:rPr>
              <a:t>Stipend to the faculty member</a:t>
            </a:r>
          </a:p>
          <a:p>
            <a:pPr marL="759143" lvl="1" indent="-381000">
              <a:buFont typeface="Arial"/>
              <a:buChar char="●"/>
            </a:pPr>
            <a:r>
              <a:rPr lang="en-US" sz="2600" smtClean="0">
                <a:solidFill>
                  <a:schemeClr val="dk2"/>
                </a:solidFill>
                <a:latin typeface="Georgia"/>
                <a:ea typeface="Georgia"/>
                <a:cs typeface="Georgia"/>
                <a:sym typeface="Georgia"/>
              </a:rPr>
              <a:t>Online resources for </a:t>
            </a:r>
            <a:r>
              <a:rPr lang="en-US" sz="2600" dirty="0" smtClean="0">
                <a:solidFill>
                  <a:schemeClr val="dk2"/>
                </a:solidFill>
                <a:latin typeface="Georgia"/>
                <a:ea typeface="Georgia"/>
                <a:cs typeface="Georgia"/>
                <a:sym typeface="Georgia"/>
              </a:rPr>
              <a:t>Spring PIC Math course</a:t>
            </a:r>
          </a:p>
          <a:p>
            <a:pPr marL="759143" lvl="1" indent="-381000">
              <a:buFont typeface="Arial"/>
              <a:buChar char="●"/>
            </a:pPr>
            <a:r>
              <a:rPr lang="en-US" sz="2600" dirty="0" smtClean="0">
                <a:solidFill>
                  <a:schemeClr val="dk2"/>
                </a:solidFill>
                <a:latin typeface="Georgia"/>
                <a:ea typeface="Georgia"/>
                <a:cs typeface="Georgia"/>
                <a:sym typeface="Georgia"/>
              </a:rPr>
              <a:t>Network of new and experienced PIC Math faculty</a:t>
            </a:r>
          </a:p>
          <a:p>
            <a:pPr marL="759143" lvl="1" indent="-381000">
              <a:buFont typeface="Arial"/>
              <a:buChar char="●"/>
            </a:pPr>
            <a:r>
              <a:rPr lang="en-US" sz="2800" dirty="0" smtClean="0">
                <a:solidFill>
                  <a:schemeClr val="dk2"/>
                </a:solidFill>
                <a:latin typeface="Georgia"/>
                <a:ea typeface="Georgia"/>
                <a:cs typeface="Georgia"/>
                <a:sym typeface="Georgia"/>
              </a:rPr>
              <a:t>Funds to support travel (faculty to summer workshop; student to attend math conference)</a:t>
            </a:r>
          </a:p>
        </p:txBody>
      </p:sp>
      <p:sp>
        <p:nvSpPr>
          <p:cNvPr id="144" name="Shape 144"/>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5</a:t>
            </a:fld>
            <a:endParaRPr lang="en" sz="1300" b="0" i="0" u="none" strike="noStrike" cap="none" baseline="0">
              <a:solidFill>
                <a:schemeClr val="dk2"/>
              </a:solidFill>
              <a:latin typeface="Georgia"/>
              <a:ea typeface="Georgia"/>
              <a:cs typeface="Georgia"/>
              <a:sym typeface="Georgia"/>
              <a:rtl val="0"/>
            </a:endParaRPr>
          </a:p>
        </p:txBody>
      </p:sp>
    </p:spTree>
    <p:extLst>
      <p:ext uri="{BB962C8B-B14F-4D97-AF65-F5344CB8AC3E}">
        <p14:creationId xmlns:p14="http://schemas.microsoft.com/office/powerpoint/2010/main" val="315207802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200" b="1" i="0" u="none" strike="noStrike" cap="none" baseline="0" dirty="0">
                <a:solidFill>
                  <a:schemeClr val="dk2"/>
                </a:solidFill>
                <a:latin typeface="Georgia"/>
                <a:ea typeface="Georgia"/>
                <a:cs typeface="Georgia"/>
                <a:sym typeface="Georgia"/>
                <a:rtl val="0"/>
              </a:rPr>
              <a:t>My PIC Math </a:t>
            </a:r>
            <a:r>
              <a:rPr lang="en" sz="3200" b="1" i="0" u="none" strike="noStrike" cap="none" baseline="0" dirty="0" smtClean="0">
                <a:solidFill>
                  <a:schemeClr val="dk2"/>
                </a:solidFill>
                <a:latin typeface="Georgia"/>
                <a:ea typeface="Georgia"/>
                <a:cs typeface="Georgia"/>
                <a:sym typeface="Georgia"/>
                <a:rtl val="0"/>
              </a:rPr>
              <a:t>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smtClean="0">
                <a:solidFill>
                  <a:schemeClr val="dk2"/>
                </a:solidFill>
                <a:latin typeface="Georgia"/>
                <a:ea typeface="Georgia"/>
                <a:cs typeface="Georgia"/>
                <a:sym typeface="Georgia"/>
                <a:rtl val="0"/>
              </a:rPr>
              <a:t>Institutional Context</a:t>
            </a:r>
            <a:endParaRPr lang="en" sz="3200" i="0" u="none" strike="noStrike" cap="none" baseline="0" dirty="0">
              <a:solidFill>
                <a:schemeClr val="dk2"/>
              </a:solidFill>
              <a:latin typeface="Georgia"/>
              <a:ea typeface="Georgia"/>
              <a:cs typeface="Georgia"/>
              <a:sym typeface="Georgia"/>
              <a:rtl val="0"/>
            </a:endParaRPr>
          </a:p>
        </p:txBody>
      </p:sp>
      <p:sp>
        <p:nvSpPr>
          <p:cNvPr id="150" name="Shape 150"/>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000" b="1" i="1" u="none" strike="noStrike" cap="none" baseline="0" dirty="0" smtClean="0">
                <a:solidFill>
                  <a:schemeClr val="dk2"/>
                </a:solidFill>
                <a:latin typeface="Georgia"/>
                <a:ea typeface="Georgia"/>
                <a:cs typeface="Georgia"/>
                <a:sym typeface="Georgia"/>
                <a:rtl val="0"/>
              </a:rPr>
              <a:t>Occidental College</a:t>
            </a:r>
            <a:endParaRPr lang="en" sz="3000" b="1" i="1" u="none" strike="noStrike" cap="none" baseline="0" dirty="0">
              <a:solidFill>
                <a:schemeClr val="dk2"/>
              </a:solidFill>
              <a:latin typeface="Georgia"/>
              <a:ea typeface="Georgia"/>
              <a:cs typeface="Georgia"/>
              <a:sym typeface="Georgia"/>
              <a:rtl val="0"/>
            </a:endParaRPr>
          </a:p>
          <a:p>
            <a:pPr marL="457200" marR="0" lvl="0" indent="-381000" algn="l" rtl="0">
              <a:lnSpc>
                <a:spcPct val="100000"/>
              </a:lnSpc>
              <a:spcBef>
                <a:spcPts val="0"/>
              </a:spcBef>
              <a:spcAft>
                <a:spcPts val="0"/>
              </a:spcAft>
              <a:buClr>
                <a:schemeClr val="dk2"/>
              </a:buClr>
              <a:buSzPct val="100000"/>
              <a:buFont typeface="Arial"/>
              <a:buChar char="●"/>
            </a:pPr>
            <a:r>
              <a:rPr lang="en-US" b="0" i="0" u="none" strike="noStrike" cap="none" baseline="0" dirty="0" smtClean="0">
                <a:solidFill>
                  <a:schemeClr val="dk2"/>
                </a:solidFill>
                <a:latin typeface="Georgia"/>
                <a:ea typeface="Georgia"/>
                <a:cs typeface="Georgia"/>
                <a:sym typeface="Georgia"/>
                <a:rtl val="0"/>
              </a:rPr>
              <a:t>Small</a:t>
            </a:r>
            <a:r>
              <a:rPr lang="en-US" b="0" i="0" u="none" strike="noStrike" cap="none" dirty="0" smtClean="0">
                <a:solidFill>
                  <a:schemeClr val="dk2"/>
                </a:solidFill>
                <a:latin typeface="Georgia"/>
                <a:ea typeface="Georgia"/>
                <a:cs typeface="Georgia"/>
                <a:sym typeface="Georgia"/>
                <a:rtl val="0"/>
              </a:rPr>
              <a:t> (2150 students), Private, Highly-Selective, Liberal Arts College in Los Angeles</a:t>
            </a:r>
          </a:p>
          <a:p>
            <a:pPr marL="457200" marR="0" lvl="0" indent="-381000" algn="l" rtl="0">
              <a:lnSpc>
                <a:spcPct val="100000"/>
              </a:lnSpc>
              <a:spcBef>
                <a:spcPts val="0"/>
              </a:spcBef>
              <a:spcAft>
                <a:spcPts val="0"/>
              </a:spcAft>
              <a:buClr>
                <a:schemeClr val="dk2"/>
              </a:buClr>
              <a:buSzPct val="100000"/>
              <a:buFont typeface="Arial"/>
              <a:buChar char="●"/>
            </a:pPr>
            <a:r>
              <a:rPr lang="en-US" dirty="0" smtClean="0">
                <a:solidFill>
                  <a:schemeClr val="dk2"/>
                </a:solidFill>
                <a:latin typeface="Georgia"/>
                <a:ea typeface="Georgia"/>
                <a:cs typeface="Georgia"/>
                <a:sym typeface="Georgia"/>
                <a:rtl val="0"/>
              </a:rPr>
              <a:t>~12 graduating Mathematics majors per year</a:t>
            </a:r>
          </a:p>
          <a:p>
            <a:pPr marL="457200" marR="0" lvl="0" indent="-381000" algn="l" rtl="0">
              <a:lnSpc>
                <a:spcPct val="100000"/>
              </a:lnSpc>
              <a:spcBef>
                <a:spcPts val="0"/>
              </a:spcBef>
              <a:spcAft>
                <a:spcPts val="0"/>
              </a:spcAft>
              <a:buClr>
                <a:schemeClr val="dk2"/>
              </a:buClr>
              <a:buSzPct val="100000"/>
              <a:buFont typeface="Arial"/>
              <a:buChar char="●"/>
            </a:pPr>
            <a:r>
              <a:rPr lang="en-US" b="0" i="0" u="none" strike="noStrike" cap="none" dirty="0" smtClean="0">
                <a:solidFill>
                  <a:schemeClr val="dk2"/>
                </a:solidFill>
                <a:latin typeface="Georgia"/>
                <a:ea typeface="Georgia"/>
                <a:cs typeface="Georgia"/>
                <a:sym typeface="Georgia"/>
                <a:rtl val="0"/>
              </a:rPr>
              <a:t>No specific Advanced Math courses required for graduation</a:t>
            </a:r>
          </a:p>
          <a:p>
            <a:pPr marL="457200" marR="0" lvl="0" indent="-381000" algn="l" rtl="0">
              <a:lnSpc>
                <a:spcPct val="100000"/>
              </a:lnSpc>
              <a:spcBef>
                <a:spcPts val="0"/>
              </a:spcBef>
              <a:spcAft>
                <a:spcPts val="0"/>
              </a:spcAft>
              <a:buClr>
                <a:schemeClr val="dk2"/>
              </a:buClr>
              <a:buSzPct val="100000"/>
              <a:buFont typeface="Arial"/>
              <a:buChar char="●"/>
            </a:pPr>
            <a:r>
              <a:rPr lang="en-US" dirty="0" smtClean="0">
                <a:solidFill>
                  <a:schemeClr val="dk2"/>
                </a:solidFill>
                <a:latin typeface="Georgia"/>
                <a:ea typeface="Georgia"/>
                <a:cs typeface="Georgia"/>
                <a:sym typeface="Georgia"/>
                <a:rtl val="0"/>
              </a:rPr>
              <a:t>No Computer Science or Statistics degree offered</a:t>
            </a:r>
          </a:p>
          <a:p>
            <a:pPr marL="457200" marR="0" lvl="0" indent="-381000" algn="l" rtl="0">
              <a:lnSpc>
                <a:spcPct val="100000"/>
              </a:lnSpc>
              <a:spcBef>
                <a:spcPts val="0"/>
              </a:spcBef>
              <a:spcAft>
                <a:spcPts val="0"/>
              </a:spcAft>
              <a:buClr>
                <a:schemeClr val="dk2"/>
              </a:buClr>
              <a:buSzPct val="100000"/>
              <a:buFont typeface="Arial"/>
              <a:buChar char="●"/>
            </a:pPr>
            <a:r>
              <a:rPr lang="en-US" b="0" i="0" u="none" strike="noStrike" cap="none" dirty="0" smtClean="0">
                <a:solidFill>
                  <a:schemeClr val="dk2"/>
                </a:solidFill>
                <a:latin typeface="Georgia"/>
                <a:ea typeface="Georgia"/>
                <a:cs typeface="Georgia"/>
                <a:sym typeface="Georgia"/>
                <a:rtl val="0"/>
              </a:rPr>
              <a:t>Other Applied Math Courses: ODEs, PDEs, Probability, Numerical Analysis, Complex Analysis, Operations Research, Mathematical Statistics, Math Models in Bio</a:t>
            </a:r>
            <a:endParaRPr lang="en" b="0" u="none" strike="noStrike" cap="none" baseline="0" dirty="0">
              <a:solidFill>
                <a:schemeClr val="dk2"/>
              </a:solidFill>
              <a:latin typeface="Georgia"/>
              <a:ea typeface="Georgia"/>
              <a:cs typeface="Georgia"/>
              <a:sym typeface="Georgia"/>
              <a:rtl val="0"/>
            </a:endParaRPr>
          </a:p>
          <a:p>
            <a:pPr marL="457200" marR="0" lvl="0" indent="-381000" algn="l" rtl="0">
              <a:lnSpc>
                <a:spcPct val="100000"/>
              </a:lnSpc>
              <a:spcBef>
                <a:spcPts val="0"/>
              </a:spcBef>
              <a:spcAft>
                <a:spcPts val="0"/>
              </a:spcAft>
              <a:buClr>
                <a:schemeClr val="dk2"/>
              </a:buClr>
              <a:buSzPct val="100000"/>
              <a:buFont typeface="Arial"/>
              <a:buChar char="●"/>
            </a:pPr>
            <a:endParaRPr lang="en-US" sz="2400" b="0" i="0" u="none" strike="noStrike" cap="none" baseline="0" dirty="0" smtClean="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151" name="Shape 151"/>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6</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a:t>
            </a:r>
            <a:r>
              <a:rPr lang="en-US" sz="3200" dirty="0" smtClean="0">
                <a:solidFill>
                  <a:schemeClr val="dk2"/>
                </a:solidFill>
                <a:latin typeface="Georgia"/>
                <a:ea typeface="Georgia"/>
                <a:cs typeface="Georgia"/>
                <a:sym typeface="Georgia"/>
                <a:rtl val="0"/>
              </a:rPr>
              <a:t>Context</a:t>
            </a:r>
            <a:endParaRPr lang="en" sz="3200" b="0" i="0" u="none" strike="noStrike" cap="none" baseline="0" dirty="0">
              <a:solidFill>
                <a:schemeClr val="dk2"/>
              </a:solidFill>
              <a:latin typeface="Georgia"/>
              <a:ea typeface="Georgia"/>
              <a:cs typeface="Georgia"/>
              <a:sym typeface="Georgia"/>
              <a:rtl val="0"/>
            </a:endParaRPr>
          </a:p>
        </p:txBody>
      </p:sp>
      <p:sp>
        <p:nvSpPr>
          <p:cNvPr id="150" name="Shape 150"/>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dirty="0">
                <a:solidFill>
                  <a:schemeClr val="dk2"/>
                </a:solidFill>
                <a:latin typeface="Georgia"/>
                <a:ea typeface="Georgia"/>
                <a:cs typeface="Georgia"/>
                <a:sym typeface="Georgia"/>
                <a:rtl val="0"/>
              </a:rPr>
              <a:t>Details of the class</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Math 396 : </a:t>
            </a:r>
            <a:r>
              <a:rPr lang="en" sz="2400" b="0" i="1" u="none" strike="noStrike" cap="none" baseline="0" dirty="0">
                <a:solidFill>
                  <a:schemeClr val="dk2"/>
                </a:solidFill>
                <a:latin typeface="Georgia"/>
                <a:ea typeface="Georgia"/>
                <a:cs typeface="Georgia"/>
                <a:sym typeface="Georgia"/>
                <a:rtl val="0"/>
              </a:rPr>
              <a:t>Mathematical Modeling </a:t>
            </a:r>
            <a:r>
              <a:rPr lang="en" sz="2400" b="0" u="none" strike="noStrike" cap="none" baseline="0" dirty="0">
                <a:solidFill>
                  <a:schemeClr val="dk2"/>
                </a:solidFill>
                <a:latin typeface="Georgia"/>
                <a:ea typeface="Georgia"/>
                <a:cs typeface="Georgia"/>
                <a:sym typeface="Georgia"/>
                <a:rtl val="0"/>
              </a:rPr>
              <a:t>(</a:t>
            </a:r>
            <a:r>
              <a:rPr lang="en" sz="2100" b="0" i="1" u="none" strike="noStrike" cap="none" baseline="0" dirty="0">
                <a:solidFill>
                  <a:schemeClr val="dk2"/>
                </a:solidFill>
                <a:latin typeface="Georgia"/>
                <a:ea typeface="Georgia"/>
                <a:cs typeface="Georgia"/>
                <a:sym typeface="Georgia"/>
                <a:rtl val="0"/>
              </a:rPr>
              <a:t>Industrial </a:t>
            </a:r>
            <a:r>
              <a:rPr lang="en" sz="2100" b="0" i="1" u="none" strike="noStrike" cap="none" baseline="0" dirty="0" smtClean="0">
                <a:solidFill>
                  <a:schemeClr val="dk2"/>
                </a:solidFill>
                <a:latin typeface="Georgia"/>
                <a:ea typeface="Georgia"/>
                <a:cs typeface="Georgia"/>
                <a:sym typeface="Georgia"/>
                <a:rtl val="0"/>
              </a:rPr>
              <a:t>Math</a:t>
            </a:r>
            <a:r>
              <a:rPr lang="en-US" sz="2100" b="0" i="1" u="none" strike="noStrike" cap="none" baseline="0" dirty="0" err="1" smtClean="0">
                <a:solidFill>
                  <a:schemeClr val="dk2"/>
                </a:solidFill>
                <a:latin typeface="Georgia"/>
                <a:ea typeface="Georgia"/>
                <a:cs typeface="Georgia"/>
                <a:sym typeface="Georgia"/>
                <a:rtl val="0"/>
              </a:rPr>
              <a:t>ematics</a:t>
            </a:r>
            <a:r>
              <a:rPr lang="en" sz="2400" b="0" u="none" strike="noStrike" cap="none" baseline="0" dirty="0" smtClean="0">
                <a:solidFill>
                  <a:schemeClr val="dk2"/>
                </a:solidFill>
                <a:latin typeface="Georgia"/>
                <a:ea typeface="Georgia"/>
                <a:cs typeface="Georgia"/>
                <a:sym typeface="Georgia"/>
                <a:rtl val="0"/>
              </a:rPr>
              <a:t>)</a:t>
            </a:r>
            <a:endParaRPr lang="en" sz="2400" b="0" u="none" strike="noStrike" cap="none" baseline="0" dirty="0">
              <a:solidFill>
                <a:schemeClr val="dk2"/>
              </a:solidFill>
              <a:latin typeface="Georgia"/>
              <a:ea typeface="Georgia"/>
              <a:cs typeface="Georgia"/>
              <a:sym typeface="Georgia"/>
              <a:rtl val="0"/>
            </a:endParaRP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2-units (Tuesdays 1:30-2:55pm for 14 weeks)</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Limited class size (No more than 12)</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Pre-requisites: (multivariable calculus AND linear algebra) OR permission of instructor</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300-level math class (suitable for math majors or minors)</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Advertised during </a:t>
            </a:r>
            <a:r>
              <a:rPr lang="en" sz="2400" b="0" i="1" u="none" strike="noStrike" cap="none" baseline="0" dirty="0">
                <a:solidFill>
                  <a:schemeClr val="dk2"/>
                </a:solidFill>
                <a:latin typeface="Georgia"/>
                <a:ea typeface="Georgia"/>
                <a:cs typeface="Georgia"/>
                <a:sym typeface="Georgia"/>
                <a:rtl val="0"/>
              </a:rPr>
              <a:t>Differential Equations</a:t>
            </a:r>
            <a:r>
              <a:rPr lang="en" sz="2400" b="0" i="0" u="none" strike="noStrike" cap="none" baseline="0" dirty="0">
                <a:solidFill>
                  <a:schemeClr val="dk2"/>
                </a:solidFill>
                <a:latin typeface="Georgia"/>
                <a:ea typeface="Georgia"/>
                <a:cs typeface="Georgia"/>
                <a:sym typeface="Georgia"/>
                <a:rtl val="0"/>
              </a:rPr>
              <a:t> class in Fall 2014 (</a:t>
            </a:r>
            <a:r>
              <a:rPr lang="en" sz="2400" dirty="0">
                <a:solidFill>
                  <a:schemeClr val="dk2"/>
                </a:solidFill>
                <a:latin typeface="Georgia"/>
                <a:ea typeface="Georgia"/>
                <a:cs typeface="Georgia"/>
                <a:sym typeface="Georgia"/>
                <a:rtl val="0"/>
              </a:rPr>
              <a:t>“clinical capstone experience” &amp; “hands-on seminar”)</a:t>
            </a: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151" name="Shape 151"/>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7</a:t>
            </a:fld>
            <a:endParaRPr lang="en" sz="1300" b="0" i="0" u="none" strike="noStrike" cap="none" baseline="0">
              <a:solidFill>
                <a:schemeClr val="dk2"/>
              </a:solidFill>
              <a:latin typeface="Georgia"/>
              <a:ea typeface="Georgia"/>
              <a:cs typeface="Georgia"/>
              <a:sym typeface="Georgia"/>
              <a:rtl val="0"/>
            </a:endParaRPr>
          </a:p>
        </p:txBody>
      </p:sp>
    </p:spTree>
    <p:extLst>
      <p:ext uri="{BB962C8B-B14F-4D97-AF65-F5344CB8AC3E}">
        <p14:creationId xmlns:p14="http://schemas.microsoft.com/office/powerpoint/2010/main" val="53817294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a:t>
            </a:r>
            <a:r>
              <a:rPr lang="en-US" sz="3200" dirty="0" smtClean="0">
                <a:solidFill>
                  <a:schemeClr val="dk2"/>
                </a:solidFill>
                <a:latin typeface="Georgia"/>
                <a:ea typeface="Georgia"/>
                <a:cs typeface="Georgia"/>
                <a:sym typeface="Georgia"/>
                <a:rtl val="0"/>
              </a:rPr>
              <a:t>Context</a:t>
            </a:r>
            <a:endParaRPr lang="en" sz="3200" b="0" i="0" u="none" strike="noStrike" cap="none" baseline="0" dirty="0">
              <a:solidFill>
                <a:schemeClr val="dk2"/>
              </a:solidFill>
              <a:latin typeface="Georgia"/>
              <a:ea typeface="Georgia"/>
              <a:cs typeface="Georgia"/>
              <a:sym typeface="Georgia"/>
              <a:rtl val="0"/>
            </a:endParaRPr>
          </a:p>
        </p:txBody>
      </p:sp>
      <p:sp>
        <p:nvSpPr>
          <p:cNvPr id="164" name="Shape 164"/>
          <p:cNvSpPr txBox="1">
            <a:spLocks noGrp="1"/>
          </p:cNvSpPr>
          <p:nvPr>
            <p:ph type="body" idx="1"/>
          </p:nvPr>
        </p:nvSpPr>
        <p:spPr>
          <a:xfrm>
            <a:off x="457200" y="1288650"/>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Details of the class: course goals</a:t>
            </a:r>
          </a:p>
          <a:p>
            <a:pPr marL="457200" lvl="0" indent="-381000" rtl="0">
              <a:lnSpc>
                <a:spcPct val="115000"/>
              </a:lnSpc>
              <a:spcBef>
                <a:spcPts val="0"/>
              </a:spcBef>
              <a:buClr>
                <a:schemeClr val="dk1"/>
              </a:buClr>
              <a:buSzPct val="100000"/>
              <a:buFont typeface="Arial"/>
              <a:buChar char="●"/>
            </a:pPr>
            <a:r>
              <a:rPr lang="en" sz="2400">
                <a:solidFill>
                  <a:schemeClr val="dk2"/>
                </a:solidFill>
                <a:latin typeface="Georgia"/>
                <a:ea typeface="Georgia"/>
                <a:cs typeface="Georgia"/>
                <a:sym typeface="Georgia"/>
                <a:rtl val="0"/>
              </a:rPr>
              <a:t>provide students with the experience of using mathematics to solve an actual real world problem of their choice by</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developing, testing and implementing a mathematical model of their own devising</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performing calculations and evaluating their results for accuracy and appropriateness</a:t>
            </a:r>
          </a:p>
          <a:p>
            <a:pPr marL="457200" lvl="0" indent="-381000" rtl="0">
              <a:lnSpc>
                <a:spcPct val="115000"/>
              </a:lnSpc>
              <a:spcBef>
                <a:spcPts val="0"/>
              </a:spcBef>
              <a:buClr>
                <a:schemeClr val="dk1"/>
              </a:buClr>
              <a:buSzPct val="100000"/>
              <a:buFont typeface="Arial"/>
              <a:buChar char="●"/>
            </a:pPr>
            <a:r>
              <a:rPr lang="en" sz="2400">
                <a:solidFill>
                  <a:schemeClr val="dk2"/>
                </a:solidFill>
                <a:latin typeface="Georgia"/>
                <a:ea typeface="Georgia"/>
                <a:cs typeface="Georgia"/>
                <a:sym typeface="Georgia"/>
                <a:rtl val="0"/>
              </a:rPr>
              <a:t>assist in the preparation of students for a potential career in industrial or applied mathematics by </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exposure to non-academic stakeholders in business, industry or government;</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developing collaboration skills by working in small teams towards a common goal</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improving communication skills (especially of mathematical/technical content)</a:t>
            </a:r>
          </a:p>
          <a:p>
            <a:pPr marL="0" marR="0" lvl="0" indent="0" algn="l" rtl="0">
              <a:lnSpc>
                <a:spcPct val="100000"/>
              </a:lnSpc>
              <a:spcBef>
                <a:spcPts val="0"/>
              </a:spcBef>
              <a:spcAft>
                <a:spcPts val="0"/>
              </a:spcAft>
              <a:buClr>
                <a:schemeClr val="dk2"/>
              </a:buClr>
              <a:buFont typeface="Georgia"/>
              <a:buNone/>
            </a:pPr>
            <a:endParaRPr sz="240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165" name="Shape 165"/>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8</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prstGeom prst="rect">
            <a:avLst/>
          </a:prstGeom>
          <a:noFill/>
          <a:ln>
            <a:noFill/>
          </a:ln>
        </p:spPr>
        <p:txBody>
          <a:bodyPr lIns="91425" tIns="91425" rIns="91425" bIns="91425" anchor="b" anchorCtr="0">
            <a:noAutofit/>
          </a:bodyPr>
          <a:lstStyle/>
          <a:p>
            <a:pPr lvl="0" algn="l">
              <a:buClr>
                <a:schemeClr val="dk2"/>
              </a:buClr>
              <a:buSzPct val="25000"/>
            </a:pPr>
            <a:r>
              <a:rPr lang="en" sz="3200" b="1" dirty="0">
                <a:solidFill>
                  <a:schemeClr val="dk2"/>
                </a:solidFill>
                <a:latin typeface="Georgia"/>
                <a:ea typeface="Georgia"/>
                <a:cs typeface="Georgia"/>
                <a:sym typeface="Georgia"/>
                <a:rtl val="0"/>
              </a:rPr>
              <a:t>My PIC Math Experience</a:t>
            </a:r>
            <a:r>
              <a:rPr lang="en-US" sz="3200" b="1" dirty="0">
                <a:solidFill>
                  <a:schemeClr val="dk2"/>
                </a:solidFill>
                <a:latin typeface="Georgia"/>
                <a:ea typeface="Georgia"/>
                <a:cs typeface="Georgia"/>
                <a:sym typeface="Georgia"/>
                <a:rtl val="0"/>
              </a:rPr>
              <a:t/>
            </a:r>
            <a:br>
              <a:rPr lang="en-US" sz="3200" b="1" dirty="0">
                <a:solidFill>
                  <a:schemeClr val="dk2"/>
                </a:solidFill>
                <a:latin typeface="Georgia"/>
                <a:ea typeface="Georgia"/>
                <a:cs typeface="Georgia"/>
                <a:sym typeface="Georgia"/>
                <a:rtl val="0"/>
              </a:rPr>
            </a:br>
            <a:r>
              <a:rPr lang="en-US" sz="3200" dirty="0">
                <a:solidFill>
                  <a:schemeClr val="dk2"/>
                </a:solidFill>
                <a:latin typeface="Georgia"/>
                <a:ea typeface="Georgia"/>
                <a:cs typeface="Georgia"/>
                <a:sym typeface="Georgia"/>
                <a:rtl val="0"/>
              </a:rPr>
              <a:t>Institutional </a:t>
            </a:r>
            <a:r>
              <a:rPr lang="en-US" sz="3200" dirty="0" smtClean="0">
                <a:solidFill>
                  <a:schemeClr val="dk2"/>
                </a:solidFill>
                <a:latin typeface="Georgia"/>
                <a:ea typeface="Georgia"/>
                <a:cs typeface="Georgia"/>
                <a:sym typeface="Georgia"/>
                <a:rtl val="0"/>
              </a:rPr>
              <a:t>Context</a:t>
            </a:r>
            <a:endParaRPr lang="en" sz="3200" b="0" i="0" u="none" strike="noStrike" cap="none" baseline="0" dirty="0">
              <a:solidFill>
                <a:schemeClr val="dk2"/>
              </a:solidFill>
              <a:latin typeface="Georgia"/>
              <a:ea typeface="Georgia"/>
              <a:cs typeface="Georgia"/>
              <a:sym typeface="Georgia"/>
              <a:rtl val="0"/>
            </a:endParaRPr>
          </a:p>
        </p:txBody>
      </p:sp>
      <p:sp>
        <p:nvSpPr>
          <p:cNvPr id="171" name="Shape 171"/>
          <p:cNvSpPr txBox="1">
            <a:spLocks noGrp="1"/>
          </p:cNvSpPr>
          <p:nvPr>
            <p:ph type="body" idx="1"/>
          </p:nvPr>
        </p:nvSpPr>
        <p:spPr>
          <a:xfrm>
            <a:off x="457200" y="1200226"/>
            <a:ext cx="8424598" cy="383673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000" b="1" i="1" u="none" strike="noStrike" cap="none" baseline="0" dirty="0">
                <a:solidFill>
                  <a:schemeClr val="dk2"/>
                </a:solidFill>
                <a:latin typeface="Georgia"/>
                <a:ea typeface="Georgia"/>
                <a:cs typeface="Georgia"/>
                <a:sym typeface="Georgia"/>
                <a:rtl val="0"/>
              </a:rPr>
              <a:t>Actual </a:t>
            </a:r>
            <a:r>
              <a:rPr lang="en" sz="3000" b="1" i="1" u="none" strike="noStrike" cap="none" baseline="0" dirty="0" smtClean="0">
                <a:solidFill>
                  <a:schemeClr val="dk2"/>
                </a:solidFill>
                <a:latin typeface="Georgia"/>
                <a:ea typeface="Georgia"/>
                <a:cs typeface="Georgia"/>
                <a:sym typeface="Georgia"/>
                <a:rtl val="0"/>
              </a:rPr>
              <a:t>class</a:t>
            </a:r>
            <a:r>
              <a:rPr lang="en-US" sz="3000" b="1" i="1" u="none" strike="noStrike" cap="none" baseline="0" dirty="0" smtClean="0">
                <a:solidFill>
                  <a:schemeClr val="dk2"/>
                </a:solidFill>
                <a:latin typeface="Georgia"/>
                <a:ea typeface="Georgia"/>
                <a:cs typeface="Georgia"/>
                <a:sym typeface="Georgia"/>
                <a:rtl val="0"/>
              </a:rPr>
              <a:t> composition</a:t>
            </a:r>
            <a:endParaRPr lang="en" sz="3000" b="1" i="1" u="none" strike="noStrike" cap="none" baseline="0" dirty="0">
              <a:solidFill>
                <a:schemeClr val="dk2"/>
              </a:solidFill>
              <a:latin typeface="Georgia"/>
              <a:ea typeface="Georgia"/>
              <a:cs typeface="Georgia"/>
              <a:sym typeface="Georgia"/>
              <a:rtl val="0"/>
            </a:endParaRPr>
          </a:p>
          <a:p>
            <a:pPr marL="457200" indent="-381000">
              <a:buClr>
                <a:schemeClr val="dk2"/>
              </a:buClr>
              <a:buFont typeface="Arial"/>
              <a:buChar char="●"/>
            </a:pPr>
            <a:r>
              <a:rPr lang="en" sz="2400" b="0" i="0" u="none" strike="noStrike" cap="none" baseline="0" dirty="0">
                <a:solidFill>
                  <a:schemeClr val="dk2"/>
                </a:solidFill>
                <a:latin typeface="Georgia"/>
                <a:ea typeface="Georgia"/>
                <a:cs typeface="Georgia"/>
                <a:sym typeface="Georgia"/>
                <a:rtl val="0"/>
              </a:rPr>
              <a:t>10 </a:t>
            </a:r>
            <a:r>
              <a:rPr lang="en" sz="2400" b="0" i="0" u="none" strike="noStrike" cap="none" baseline="0" dirty="0" smtClean="0">
                <a:solidFill>
                  <a:schemeClr val="dk2"/>
                </a:solidFill>
                <a:latin typeface="Georgia"/>
                <a:ea typeface="Georgia"/>
                <a:cs typeface="Georgia"/>
                <a:sym typeface="Georgia"/>
                <a:rtl val="0"/>
              </a:rPr>
              <a:t>students</a:t>
            </a:r>
            <a:r>
              <a:rPr lang="en-US" sz="2400" b="0" i="0" u="none" strike="noStrike" cap="none" baseline="0" dirty="0" smtClean="0">
                <a:solidFill>
                  <a:schemeClr val="dk2"/>
                </a:solidFill>
                <a:latin typeface="Georgia"/>
                <a:ea typeface="Georgia"/>
                <a:cs typeface="Georgia"/>
                <a:sym typeface="Georgia"/>
                <a:rtl val="0"/>
              </a:rPr>
              <a:t> (</a:t>
            </a:r>
            <a:r>
              <a:rPr lang="en-US" dirty="0" smtClean="0">
                <a:solidFill>
                  <a:schemeClr val="dk2"/>
                </a:solidFill>
                <a:latin typeface="Georgia"/>
                <a:ea typeface="Georgia"/>
                <a:cs typeface="Georgia"/>
                <a:sym typeface="Georgia"/>
                <a:rtl val="0"/>
              </a:rPr>
              <a:t>three</a:t>
            </a:r>
            <a:r>
              <a:rPr lang="en-US" dirty="0" smtClean="0">
                <a:solidFill>
                  <a:schemeClr val="dk2"/>
                </a:solidFill>
                <a:latin typeface="Georgia"/>
                <a:ea typeface="Georgia"/>
                <a:cs typeface="Georgia"/>
                <a:sym typeface="Georgia"/>
                <a:rtl val="0"/>
              </a:rPr>
              <a:t> teams: 4</a:t>
            </a:r>
            <a:r>
              <a:rPr lang="en-US" dirty="0">
                <a:solidFill>
                  <a:schemeClr val="dk2"/>
                </a:solidFill>
                <a:latin typeface="Georgia"/>
                <a:ea typeface="Georgia"/>
                <a:cs typeface="Georgia"/>
                <a:sym typeface="Georgia"/>
                <a:rtl val="0"/>
              </a:rPr>
              <a:t>, 3 and 3</a:t>
            </a:r>
            <a:r>
              <a:rPr lang="en-US" dirty="0" smtClean="0">
                <a:solidFill>
                  <a:schemeClr val="dk2"/>
                </a:solidFill>
                <a:latin typeface="Georgia"/>
                <a:ea typeface="Georgia"/>
                <a:cs typeface="Georgia"/>
                <a:sym typeface="Georgia"/>
                <a:rtl val="0"/>
              </a:rPr>
              <a:t>)</a:t>
            </a:r>
            <a:endParaRPr lang="en" sz="2400" b="0" i="0" u="none" strike="noStrike" cap="none" baseline="0" dirty="0">
              <a:solidFill>
                <a:schemeClr val="dk2"/>
              </a:solidFill>
              <a:latin typeface="Georgia"/>
              <a:ea typeface="Georgia"/>
              <a:cs typeface="Georgia"/>
              <a:sym typeface="Georgia"/>
              <a:rtl val="0"/>
            </a:endParaRP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7 male, 3 female</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Majors:</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dirty="0">
                <a:solidFill>
                  <a:schemeClr val="dk2"/>
                </a:solidFill>
                <a:latin typeface="Georgia"/>
                <a:ea typeface="Georgia"/>
                <a:cs typeface="Georgia"/>
                <a:sym typeface="Georgia"/>
                <a:rtl val="0"/>
              </a:rPr>
              <a:t>7 Math, 1 Cognitive Science, 2 physics, 1 Biochemistry, 1 French(!)</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dirty="0">
                <a:solidFill>
                  <a:schemeClr val="dk2"/>
                </a:solidFill>
                <a:latin typeface="Georgia"/>
                <a:ea typeface="Georgia"/>
                <a:cs typeface="Georgia"/>
                <a:sym typeface="Georgia"/>
                <a:rtl val="0"/>
              </a:rPr>
              <a:t>2 double majors (math/physics and math/french)</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7 seniors, 2 juniors, 1 advanced sophomore</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2 Latino, 1 Asian, 1 International, 2 </a:t>
            </a:r>
            <a:r>
              <a:rPr lang="en" sz="2400" b="0" i="0" u="none" strike="noStrike" cap="none" baseline="0" dirty="0" smtClean="0">
                <a:solidFill>
                  <a:schemeClr val="dk2"/>
                </a:solidFill>
                <a:latin typeface="Georgia"/>
                <a:ea typeface="Georgia"/>
                <a:cs typeface="Georgia"/>
                <a:sym typeface="Georgia"/>
                <a:rtl val="0"/>
              </a:rPr>
              <a:t>first-generation</a:t>
            </a:r>
            <a:endParaRPr lang="en-US" sz="2400" b="0" i="0" u="none" strike="noStrike" cap="none" baseline="0" dirty="0" smtClean="0">
              <a:solidFill>
                <a:schemeClr val="dk2"/>
              </a:solidFill>
              <a:latin typeface="Georgia"/>
              <a:ea typeface="Georgia"/>
              <a:cs typeface="Georgia"/>
              <a:sym typeface="Georgia"/>
              <a:rtl val="0"/>
            </a:endParaRPr>
          </a:p>
          <a:p>
            <a:pPr marL="45720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172" name="Shape 172"/>
          <p:cNvSpPr txBox="1">
            <a:spLocks noGrp="1"/>
          </p:cNvSpPr>
          <p:nvPr>
            <p:ph type="sldNum" idx="12"/>
          </p:nvPr>
        </p:nvSpPr>
        <p:spPr>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9</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4800</TotalTime>
  <Words>917</Words>
  <Application>Microsoft Macintosh PowerPoint</Application>
  <PresentationFormat>On-screen Show (16:9)</PresentationFormat>
  <Paragraphs>137</Paragraphs>
  <Slides>20</Slides>
  <Notes>20</Notes>
  <HiddenSlides>1</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simple-light</vt:lpstr>
      <vt:lpstr>Waveform</vt:lpstr>
      <vt:lpstr>My PIC Math Experience Teaching An Industrial Mathematics Course  At A Small Liberal Arts College</vt:lpstr>
      <vt:lpstr>Outline</vt:lpstr>
      <vt:lpstr>Goals of this Talk</vt:lpstr>
      <vt:lpstr>PIC Math  (Preparation for Industrial Careers in Math)</vt:lpstr>
      <vt:lpstr>PIC Math  (Preparation for Industrial Careers in Math)</vt:lpstr>
      <vt:lpstr>My PIC Math Experience Institutional Context</vt:lpstr>
      <vt:lpstr>My PIC Math Experience Institutional Context</vt:lpstr>
      <vt:lpstr>My PIC Math Experience Institutional Context</vt:lpstr>
      <vt:lpstr>My PIC Math Experience Institutional Context</vt:lpstr>
      <vt:lpstr>My PIC Math Experience Institutional Context</vt:lpstr>
      <vt:lpstr>My PIC Math Experience Institutional Context</vt:lpstr>
      <vt:lpstr>My PIC Math Experience Institutional Specifics</vt:lpstr>
      <vt:lpstr>My PIC Math Experience Institutional Specifics</vt:lpstr>
      <vt:lpstr>My PIC Math Experience Institutional Context</vt:lpstr>
      <vt:lpstr>My PIC Math Experience Lessons Learned</vt:lpstr>
      <vt:lpstr>My PIC Math Experience Lessons Learned</vt:lpstr>
      <vt:lpstr>My PIC Math Experience Lessons Learned</vt:lpstr>
      <vt:lpstr>My PIC Math Experience Lessons Learned</vt:lpstr>
      <vt:lpstr>My PIC Math Experience Lessons Learned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PIC Math Experience Teaching The PIC Math Class At  A Small, Private Liberal Arts College</dc:title>
  <cp:lastModifiedBy>Ron Buckmire</cp:lastModifiedBy>
  <cp:revision>25</cp:revision>
  <dcterms:modified xsi:type="dcterms:W3CDTF">2016-01-02T04:05:46Z</dcterms:modified>
</cp:coreProperties>
</file>