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1" r:id="rId2"/>
    <p:sldMasterId id="2147483661" r:id="rId3"/>
    <p:sldMasterId id="2147483659" r:id="rId4"/>
  </p:sldMasterIdLst>
  <p:notesMasterIdLst>
    <p:notesMasterId r:id="rId44"/>
  </p:notesMasterIdLst>
  <p:handoutMasterIdLst>
    <p:handoutMasterId r:id="rId45"/>
  </p:handoutMasterIdLst>
  <p:sldIdLst>
    <p:sldId id="257" r:id="rId5"/>
    <p:sldId id="267" r:id="rId6"/>
    <p:sldId id="302" r:id="rId7"/>
    <p:sldId id="268" r:id="rId8"/>
    <p:sldId id="304" r:id="rId9"/>
    <p:sldId id="276" r:id="rId10"/>
    <p:sldId id="271" r:id="rId11"/>
    <p:sldId id="270" r:id="rId12"/>
    <p:sldId id="315" r:id="rId13"/>
    <p:sldId id="303" r:id="rId14"/>
    <p:sldId id="272" r:id="rId15"/>
    <p:sldId id="314" r:id="rId16"/>
    <p:sldId id="273" r:id="rId17"/>
    <p:sldId id="305" r:id="rId18"/>
    <p:sldId id="274" r:id="rId19"/>
    <p:sldId id="306" r:id="rId20"/>
    <p:sldId id="316" r:id="rId21"/>
    <p:sldId id="278" r:id="rId22"/>
    <p:sldId id="279" r:id="rId23"/>
    <p:sldId id="307" r:id="rId24"/>
    <p:sldId id="282" r:id="rId25"/>
    <p:sldId id="283" r:id="rId26"/>
    <p:sldId id="309" r:id="rId27"/>
    <p:sldId id="284" r:id="rId28"/>
    <p:sldId id="285" r:id="rId29"/>
    <p:sldId id="308" r:id="rId30"/>
    <p:sldId id="311" r:id="rId31"/>
    <p:sldId id="291" r:id="rId32"/>
    <p:sldId id="292" r:id="rId33"/>
    <p:sldId id="293" r:id="rId34"/>
    <p:sldId id="294" r:id="rId35"/>
    <p:sldId id="295" r:id="rId36"/>
    <p:sldId id="312" r:id="rId37"/>
    <p:sldId id="297" r:id="rId38"/>
    <p:sldId id="310" r:id="rId39"/>
    <p:sldId id="299" r:id="rId40"/>
    <p:sldId id="300" r:id="rId41"/>
    <p:sldId id="264"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319"/>
    <a:srgbClr val="DEDCD2"/>
    <a:srgbClr val="6163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n\Documents\Research\Talks\JMM2019-CBMS2015-majors-by-gende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on\Documents\Research\Talks\JMM2019-CBMS2015-majors-by-gende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image" Target="../media/image8.jpeg"/><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Membership in U.S.</a:t>
            </a:r>
          </a:p>
          <a:p>
            <a:pPr>
              <a:defRPr/>
            </a:pPr>
            <a:r>
              <a:rPr lang="en-US"/>
              <a:t>National Mathematics Organizations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CBMS!$A$1:$A$17</c:f>
              <c:strCache>
                <c:ptCount val="17"/>
                <c:pt idx="0">
                  <c:v>NCTM</c:v>
                </c:pt>
                <c:pt idx="1">
                  <c:v>AMS</c:v>
                </c:pt>
                <c:pt idx="2">
                  <c:v>SOA</c:v>
                </c:pt>
                <c:pt idx="3">
                  <c:v>ASA</c:v>
                </c:pt>
                <c:pt idx="4">
                  <c:v>SIAM</c:v>
                </c:pt>
                <c:pt idx="5">
                  <c:v>MAA</c:v>
                </c:pt>
                <c:pt idx="6">
                  <c:v>INFORMS</c:v>
                </c:pt>
                <c:pt idx="7">
                  <c:v>AWM</c:v>
                </c:pt>
                <c:pt idx="8">
                  <c:v>IMS</c:v>
                </c:pt>
                <c:pt idx="9">
                  <c:v>NCSM</c:v>
                </c:pt>
                <c:pt idx="10">
                  <c:v>AMATYC</c:v>
                </c:pt>
                <c:pt idx="11">
                  <c:v>AMTE</c:v>
                </c:pt>
                <c:pt idx="12">
                  <c:v>TODOS</c:v>
                </c:pt>
                <c:pt idx="13">
                  <c:v>NAM</c:v>
                </c:pt>
                <c:pt idx="14">
                  <c:v>ASL</c:v>
                </c:pt>
                <c:pt idx="15">
                  <c:v>BBA</c:v>
                </c:pt>
                <c:pt idx="16">
                  <c:v>ASSM</c:v>
                </c:pt>
              </c:strCache>
            </c:strRef>
          </c:cat>
          <c:val>
            <c:numRef>
              <c:f>CBMS!$B$1:$B$17</c:f>
              <c:numCache>
                <c:formatCode>#,##0</c:formatCode>
                <c:ptCount val="17"/>
                <c:pt idx="0">
                  <c:v>41543</c:v>
                </c:pt>
                <c:pt idx="1">
                  <c:v>20980</c:v>
                </c:pt>
                <c:pt idx="2">
                  <c:v>19154</c:v>
                </c:pt>
                <c:pt idx="3">
                  <c:v>16688</c:v>
                </c:pt>
                <c:pt idx="4">
                  <c:v>9508</c:v>
                </c:pt>
                <c:pt idx="5">
                  <c:v>9089</c:v>
                </c:pt>
                <c:pt idx="6">
                  <c:v>8809</c:v>
                </c:pt>
                <c:pt idx="7">
                  <c:v>4913</c:v>
                </c:pt>
                <c:pt idx="8">
                  <c:v>2400</c:v>
                </c:pt>
                <c:pt idx="9">
                  <c:v>2210</c:v>
                </c:pt>
                <c:pt idx="10">
                  <c:v>2038</c:v>
                </c:pt>
                <c:pt idx="11">
                  <c:v>1028</c:v>
                </c:pt>
                <c:pt idx="12" formatCode="General">
                  <c:v>770</c:v>
                </c:pt>
                <c:pt idx="13" formatCode="General">
                  <c:v>494</c:v>
                </c:pt>
                <c:pt idx="14" formatCode="General">
                  <c:v>397</c:v>
                </c:pt>
                <c:pt idx="15" formatCode="General">
                  <c:v>210</c:v>
                </c:pt>
                <c:pt idx="16" formatCode="General">
                  <c:v>178</c:v>
                </c:pt>
              </c:numCache>
            </c:numRef>
          </c:val>
          <c:extLst>
            <c:ext xmlns:c16="http://schemas.microsoft.com/office/drawing/2014/chart" uri="{C3380CC4-5D6E-409C-BE32-E72D297353CC}">
              <c16:uniqueId val="{00000000-E64E-455E-BD44-1253B0802A88}"/>
            </c:ext>
          </c:extLst>
        </c:ser>
        <c:dLbls>
          <c:dLblPos val="inEnd"/>
          <c:showLegendKey val="0"/>
          <c:showVal val="1"/>
          <c:showCatName val="0"/>
          <c:showSerName val="0"/>
          <c:showPercent val="0"/>
          <c:showBubbleSize val="0"/>
        </c:dLbls>
        <c:gapWidth val="100"/>
        <c:axId val="446499696"/>
        <c:axId val="446497072"/>
      </c:barChart>
      <c:catAx>
        <c:axId val="4464996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46497072"/>
        <c:crosses val="autoZero"/>
        <c:auto val="1"/>
        <c:lblAlgn val="ctr"/>
        <c:lblOffset val="100"/>
        <c:noMultiLvlLbl val="0"/>
      </c:catAx>
      <c:valAx>
        <c:axId val="44649707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4649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Membership in U.S.</a:t>
            </a:r>
          </a:p>
          <a:p>
            <a:pPr>
              <a:defRPr/>
            </a:pPr>
            <a:r>
              <a:rPr lang="en-US"/>
              <a:t>National Mathematics Organizations</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bar"/>
        <c:grouping val="clustered"/>
        <c:varyColors val="0"/>
        <c:ser>
          <c:idx val="0"/>
          <c:order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4"/>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0F2E-40F0-9C64-8A0D2DB1FE6B}"/>
              </c:ext>
            </c:extLst>
          </c:dPt>
          <c:dLbls>
            <c:dLbl>
              <c:idx val="4"/>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rgbClr val="FFFF00"/>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F2E-40F0-9C64-8A0D2DB1FE6B}"/>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CBMS!$A$1:$A$17</c:f>
              <c:strCache>
                <c:ptCount val="17"/>
                <c:pt idx="0">
                  <c:v>NCTM</c:v>
                </c:pt>
                <c:pt idx="1">
                  <c:v>AMS</c:v>
                </c:pt>
                <c:pt idx="2">
                  <c:v>SOA</c:v>
                </c:pt>
                <c:pt idx="3">
                  <c:v>ASA</c:v>
                </c:pt>
                <c:pt idx="4">
                  <c:v>SIAM</c:v>
                </c:pt>
                <c:pt idx="5">
                  <c:v>MAA</c:v>
                </c:pt>
                <c:pt idx="6">
                  <c:v>INFORMS</c:v>
                </c:pt>
                <c:pt idx="7">
                  <c:v>AWM</c:v>
                </c:pt>
                <c:pt idx="8">
                  <c:v>IMS</c:v>
                </c:pt>
                <c:pt idx="9">
                  <c:v>NCSM</c:v>
                </c:pt>
                <c:pt idx="10">
                  <c:v>AMATYC</c:v>
                </c:pt>
                <c:pt idx="11">
                  <c:v>AMTE</c:v>
                </c:pt>
                <c:pt idx="12">
                  <c:v>TODOS</c:v>
                </c:pt>
                <c:pt idx="13">
                  <c:v>NAM</c:v>
                </c:pt>
                <c:pt idx="14">
                  <c:v>ASL</c:v>
                </c:pt>
                <c:pt idx="15">
                  <c:v>BBA</c:v>
                </c:pt>
                <c:pt idx="16">
                  <c:v>ASSM</c:v>
                </c:pt>
              </c:strCache>
            </c:strRef>
          </c:cat>
          <c:val>
            <c:numRef>
              <c:f>CBMS!$B$1:$B$17</c:f>
              <c:numCache>
                <c:formatCode>#,##0</c:formatCode>
                <c:ptCount val="17"/>
                <c:pt idx="0">
                  <c:v>41543</c:v>
                </c:pt>
                <c:pt idx="1">
                  <c:v>20980</c:v>
                </c:pt>
                <c:pt idx="2">
                  <c:v>19154</c:v>
                </c:pt>
                <c:pt idx="3">
                  <c:v>16688</c:v>
                </c:pt>
                <c:pt idx="4">
                  <c:v>9508</c:v>
                </c:pt>
                <c:pt idx="5">
                  <c:v>9089</c:v>
                </c:pt>
                <c:pt idx="6">
                  <c:v>8809</c:v>
                </c:pt>
                <c:pt idx="7">
                  <c:v>4913</c:v>
                </c:pt>
                <c:pt idx="8">
                  <c:v>2400</c:v>
                </c:pt>
                <c:pt idx="9">
                  <c:v>2210</c:v>
                </c:pt>
                <c:pt idx="10">
                  <c:v>2038</c:v>
                </c:pt>
                <c:pt idx="11">
                  <c:v>1028</c:v>
                </c:pt>
                <c:pt idx="12" formatCode="General">
                  <c:v>770</c:v>
                </c:pt>
                <c:pt idx="13" formatCode="General">
                  <c:v>494</c:v>
                </c:pt>
                <c:pt idx="14" formatCode="General">
                  <c:v>397</c:v>
                </c:pt>
                <c:pt idx="15" formatCode="General">
                  <c:v>210</c:v>
                </c:pt>
                <c:pt idx="16" formatCode="General">
                  <c:v>178</c:v>
                </c:pt>
              </c:numCache>
            </c:numRef>
          </c:val>
          <c:extLst>
            <c:ext xmlns:c16="http://schemas.microsoft.com/office/drawing/2014/chart" uri="{C3380CC4-5D6E-409C-BE32-E72D297353CC}">
              <c16:uniqueId val="{00000000-E64E-455E-BD44-1253B0802A88}"/>
            </c:ext>
          </c:extLst>
        </c:ser>
        <c:dLbls>
          <c:dLblPos val="inEnd"/>
          <c:showLegendKey val="0"/>
          <c:showVal val="1"/>
          <c:showCatName val="0"/>
          <c:showSerName val="0"/>
          <c:showPercent val="0"/>
          <c:showBubbleSize val="0"/>
        </c:dLbls>
        <c:gapWidth val="100"/>
        <c:axId val="446499696"/>
        <c:axId val="446497072"/>
      </c:barChart>
      <c:catAx>
        <c:axId val="44649969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46497072"/>
        <c:crosses val="autoZero"/>
        <c:auto val="1"/>
        <c:lblAlgn val="ctr"/>
        <c:lblOffset val="100"/>
        <c:noMultiLvlLbl val="0"/>
      </c:catAx>
      <c:valAx>
        <c:axId val="446497072"/>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4649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r>
              <a:rPr lang="en-US" sz="2000" b="1" dirty="0"/>
              <a:t>Percentage OF </a:t>
            </a:r>
            <a:r>
              <a:rPr lang="en-US" sz="2000" b="1" i="0" u="none" strike="noStrike" cap="all" baseline="0" dirty="0">
                <a:effectLst/>
              </a:rPr>
              <a:t>FEMALE</a:t>
            </a:r>
            <a:r>
              <a:rPr lang="en-US" sz="1440" b="1" i="0" u="none" strike="noStrike" cap="all" baseline="0" dirty="0">
                <a:effectLst/>
              </a:rPr>
              <a:t> </a:t>
            </a:r>
            <a:r>
              <a:rPr lang="en-US" sz="2000" b="1" dirty="0"/>
              <a:t>UNDERGRADUATE</a:t>
            </a:r>
            <a:r>
              <a:rPr lang="en-US" sz="2000" b="1" baseline="0" dirty="0"/>
              <a:t> </a:t>
            </a:r>
            <a:r>
              <a:rPr lang="en-US" sz="2000" b="1" baseline="0" dirty="0" smtClean="0"/>
              <a:t/>
            </a:r>
            <a:br>
              <a:rPr lang="en-US" sz="2000" b="1" baseline="0" dirty="0" smtClean="0"/>
            </a:br>
            <a:r>
              <a:rPr lang="en-US" sz="2000" b="1" dirty="0" smtClean="0"/>
              <a:t>MATHEMATICS</a:t>
            </a:r>
            <a:r>
              <a:rPr lang="en-US" sz="2000" b="1" baseline="0" dirty="0" smtClean="0"/>
              <a:t> </a:t>
            </a:r>
            <a:r>
              <a:rPr lang="en-US" sz="2000" b="1" dirty="0"/>
              <a:t>MAJORS</a:t>
            </a:r>
            <a:r>
              <a:rPr lang="en-US" sz="2000" b="1" baseline="0" dirty="0"/>
              <a:t> </a:t>
            </a:r>
            <a:r>
              <a:rPr lang="en-US" sz="2000" b="1" dirty="0"/>
              <a:t> </a:t>
            </a:r>
            <a:r>
              <a:rPr lang="en-US" sz="2000" b="1" baseline="0" dirty="0"/>
              <a:t> </a:t>
            </a:r>
            <a:endParaRPr lang="en-US" sz="2000" b="1" dirty="0"/>
          </a:p>
        </c:rich>
      </c:tx>
      <c:layout>
        <c:manualLayout>
          <c:xMode val="edge"/>
          <c:yMode val="edge"/>
          <c:x val="0.24009952765179315"/>
          <c:y val="2.1386747709167934E-2"/>
        </c:manualLayout>
      </c:layout>
      <c:overlay val="0"/>
      <c:spPr>
        <a:noFill/>
        <a:ln w="6350">
          <a:solidFill>
            <a:schemeClr val="accent1"/>
          </a:solidFill>
        </a:ln>
        <a:effectLst/>
      </c:spPr>
      <c:txPr>
        <a:bodyPr rot="0" spcFirstLastPara="1" vertOverflow="ellipsis" vert="horz" wrap="square" anchor="ctr" anchorCtr="1"/>
        <a:lstStyle/>
        <a:p>
          <a:pPr>
            <a:defRPr sz="1440" b="0" i="0" u="none" strike="noStrike" kern="1200" cap="all" spc="0" baseline="0">
              <a:gradFill>
                <a:gsLst>
                  <a:gs pos="0">
                    <a:schemeClr val="dk1">
                      <a:lumMod val="50000"/>
                      <a:lumOff val="50000"/>
                    </a:schemeClr>
                  </a:gs>
                  <a:gs pos="100000">
                    <a:schemeClr val="dk1">
                      <a:lumMod val="85000"/>
                      <a:lumOff val="15000"/>
                    </a:schemeClr>
                  </a:gs>
                </a:gsLst>
                <a:lin ang="5400000" scaled="0"/>
              </a:gradFill>
              <a:latin typeface="+mn-lt"/>
              <a:ea typeface="+mn-ea"/>
              <a:cs typeface="+mn-cs"/>
            </a:defRPr>
          </a:pPr>
          <a:endParaRPr lang="en-US"/>
        </a:p>
      </c:txPr>
    </c:title>
    <c:autoTitleDeleted val="0"/>
    <c:plotArea>
      <c:layout>
        <c:manualLayout>
          <c:layoutTarget val="inner"/>
          <c:xMode val="edge"/>
          <c:yMode val="edge"/>
          <c:x val="3.4972677595628415E-2"/>
          <c:y val="0.1770843118294424"/>
          <c:w val="0.9519125683060109"/>
          <c:h val="0.71254501082101585"/>
        </c:manualLayout>
      </c:layout>
      <c:lineChart>
        <c:grouping val="stacked"/>
        <c:varyColors val="0"/>
        <c:ser>
          <c:idx val="0"/>
          <c:order val="0"/>
          <c:tx>
            <c:strRef>
              <c:f>Sheet1!$E$1</c:f>
              <c:strCache>
                <c:ptCount val="1"/>
                <c:pt idx="0">
                  <c:v>Percentage</c:v>
                </c:pt>
              </c:strCache>
            </c:strRef>
          </c:tx>
          <c:spPr>
            <a:ln w="28575" cap="rnd" cmpd="sng" algn="ctr">
              <a:solidFill>
                <a:schemeClr val="tx1"/>
              </a:solidFill>
              <a:round/>
            </a:ln>
            <a:effectLst/>
          </c:spPr>
          <c:marker>
            <c:symbol val="circle"/>
            <c:size val="17"/>
            <c:spPr>
              <a:blipFill>
                <a:blip xmlns:r="http://schemas.openxmlformats.org/officeDocument/2006/relationships" r:embed="rId3"/>
                <a:tile tx="0" ty="0" sx="100000" sy="100000" flip="none" algn="tl"/>
              </a:blipFill>
              <a:ln w="28575">
                <a:solidFill>
                  <a:schemeClr val="tx1"/>
                </a:solidFill>
              </a:ln>
              <a:effectLst/>
            </c:spPr>
          </c:marker>
          <c:dLbls>
            <c:spPr>
              <a:solidFill>
                <a:schemeClr val="lt1"/>
              </a:solidFill>
              <a:ln w="9575">
                <a:solidFill>
                  <a:schemeClr val="lt1">
                    <a:lumMod val="75000"/>
                  </a:schemeClr>
                </a:solidFill>
              </a:ln>
              <a:effectLst/>
            </c:spPr>
            <c:txPr>
              <a:bodyPr rot="0" spcFirstLastPara="1" vertOverflow="clip" horzOverflow="clip" vert="horz" wrap="square" lIns="36576" tIns="18288" rIns="36576" bIns="18288" anchor="ctr" anchorCtr="1">
                <a:spAutoFit/>
              </a:bodyPr>
              <a:lstStyle/>
              <a:p>
                <a:pPr>
                  <a:defRPr sz="1800" b="1"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a:solidFill>
                        <a:schemeClr val="dk1">
                          <a:lumMod val="35000"/>
                          <a:lumOff val="65000"/>
                        </a:schemeClr>
                      </a:solidFill>
                    </a:ln>
                    <a:effectLst/>
                  </c:spPr>
                </c15:leaderLines>
              </c:ext>
            </c:extLst>
          </c:dLbls>
          <c:cat>
            <c:strRef>
              <c:f>Sheet1!$D$2:$D$6</c:f>
              <c:strCache>
                <c:ptCount val="5"/>
                <c:pt idx="0">
                  <c:v>1994-1995 </c:v>
                </c:pt>
                <c:pt idx="1">
                  <c:v>1999-2000 </c:v>
                </c:pt>
                <c:pt idx="2">
                  <c:v>2004-2005</c:v>
                </c:pt>
                <c:pt idx="3">
                  <c:v>2009-2010 </c:v>
                </c:pt>
                <c:pt idx="4">
                  <c:v>2014-2015</c:v>
                </c:pt>
              </c:strCache>
            </c:strRef>
          </c:cat>
          <c:val>
            <c:numRef>
              <c:f>Sheet1!$E$2:$E$6</c:f>
              <c:numCache>
                <c:formatCode>0.00%</c:formatCode>
                <c:ptCount val="5"/>
                <c:pt idx="0">
                  <c:v>0.44958817108266347</c:v>
                </c:pt>
                <c:pt idx="1">
                  <c:v>0.46722628115446396</c:v>
                </c:pt>
                <c:pt idx="2">
                  <c:v>0.43498115010885147</c:v>
                </c:pt>
                <c:pt idx="3">
                  <c:v>0.45174367236630114</c:v>
                </c:pt>
                <c:pt idx="4">
                  <c:v>0.43308182879726936</c:v>
                </c:pt>
              </c:numCache>
            </c:numRef>
          </c:val>
          <c:smooth val="0"/>
          <c:extLst>
            <c:ext xmlns:c16="http://schemas.microsoft.com/office/drawing/2014/chart" uri="{C3380CC4-5D6E-409C-BE32-E72D297353CC}">
              <c16:uniqueId val="{00000000-8D33-4BB8-BB7D-2F61A98C9EE5}"/>
            </c:ext>
          </c:extLst>
        </c:ser>
        <c:dLbls>
          <c:dLblPos val="ctr"/>
          <c:showLegendKey val="0"/>
          <c:showVal val="1"/>
          <c:showCatName val="0"/>
          <c:showSerName val="0"/>
          <c:showPercent val="0"/>
          <c:showBubbleSize val="0"/>
        </c:dLbls>
        <c:marker val="1"/>
        <c:smooth val="0"/>
        <c:axId val="373315728"/>
        <c:axId val="373317040"/>
      </c:lineChart>
      <c:catAx>
        <c:axId val="3733157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crossAx val="373317040"/>
        <c:crosses val="autoZero"/>
        <c:auto val="1"/>
        <c:lblAlgn val="ctr"/>
        <c:lblOffset val="100"/>
        <c:noMultiLvlLbl val="0"/>
      </c:catAx>
      <c:valAx>
        <c:axId val="373317040"/>
        <c:scaling>
          <c:orientation val="minMax"/>
        </c:scaling>
        <c:delete val="1"/>
        <c:axPos val="l"/>
        <c:numFmt formatCode="0.00%" sourceLinked="1"/>
        <c:majorTickMark val="none"/>
        <c:minorTickMark val="none"/>
        <c:tickLblPos val="nextTo"/>
        <c:crossAx val="373315728"/>
        <c:crosses val="autoZero"/>
        <c:crossBetween val="between"/>
      </c:valAx>
      <c:spPr>
        <a:noFill/>
        <a:ln>
          <a:noFill/>
        </a:ln>
        <a:effectLst/>
      </c:spPr>
    </c:plotArea>
    <c:plotVisOnly val="1"/>
    <c:dispBlanksAs val="zero"/>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Sheet1!$B$13</c:f>
              <c:strCache>
                <c:ptCount val="1"/>
                <c:pt idx="0">
                  <c:v>White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Sheet1!$A$14:$A$19</c:f>
              <c:numCache>
                <c:formatCode>General</c:formatCode>
                <c:ptCount val="6"/>
                <c:pt idx="0">
                  <c:v>2013</c:v>
                </c:pt>
                <c:pt idx="1">
                  <c:v>2014</c:v>
                </c:pt>
                <c:pt idx="2">
                  <c:v>2015</c:v>
                </c:pt>
                <c:pt idx="3">
                  <c:v>2016</c:v>
                </c:pt>
                <c:pt idx="4">
                  <c:v>2017</c:v>
                </c:pt>
                <c:pt idx="5">
                  <c:v>2018</c:v>
                </c:pt>
              </c:numCache>
            </c:numRef>
          </c:cat>
          <c:val>
            <c:numRef>
              <c:f>Sheet1!$B$14:$B$19</c:f>
              <c:numCache>
                <c:formatCode>#,##0.0_);\(#,##0.0\)</c:formatCode>
                <c:ptCount val="6"/>
                <c:pt idx="0">
                  <c:v>64.912709667954431</c:v>
                </c:pt>
                <c:pt idx="1">
                  <c:v>61.968541468064821</c:v>
                </c:pt>
                <c:pt idx="2">
                  <c:v>59.778530246179187</c:v>
                </c:pt>
                <c:pt idx="3">
                  <c:v>57.220002634236288</c:v>
                </c:pt>
                <c:pt idx="4">
                  <c:v>54.795829352386491</c:v>
                </c:pt>
                <c:pt idx="5">
                  <c:v>52.6</c:v>
                </c:pt>
              </c:numCache>
            </c:numRef>
          </c:val>
          <c:smooth val="0"/>
          <c:extLst>
            <c:ext xmlns:c16="http://schemas.microsoft.com/office/drawing/2014/chart" uri="{C3380CC4-5D6E-409C-BE32-E72D297353CC}">
              <c16:uniqueId val="{00000000-5AD7-4C9E-8386-A3166A061B45}"/>
            </c:ext>
          </c:extLst>
        </c:ser>
        <c:ser>
          <c:idx val="1"/>
          <c:order val="1"/>
          <c:tx>
            <c:strRef>
              <c:f>Sheet1!$C$13</c:f>
              <c:strCache>
                <c:ptCount val="1"/>
                <c:pt idx="0">
                  <c:v>Black</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Sheet1!$A$14:$A$19</c:f>
              <c:numCache>
                <c:formatCode>General</c:formatCode>
                <c:ptCount val="6"/>
                <c:pt idx="0">
                  <c:v>2013</c:v>
                </c:pt>
                <c:pt idx="1">
                  <c:v>2014</c:v>
                </c:pt>
                <c:pt idx="2">
                  <c:v>2015</c:v>
                </c:pt>
                <c:pt idx="3">
                  <c:v>2016</c:v>
                </c:pt>
                <c:pt idx="4">
                  <c:v>2017</c:v>
                </c:pt>
                <c:pt idx="5">
                  <c:v>2018</c:v>
                </c:pt>
              </c:numCache>
            </c:numRef>
          </c:cat>
          <c:val>
            <c:numRef>
              <c:f>Sheet1!$C$14:$C$19</c:f>
              <c:numCache>
                <c:formatCode>#,##0.0_);\(#,##0.0\)</c:formatCode>
                <c:ptCount val="6"/>
                <c:pt idx="0">
                  <c:v>4.9977994033938096</c:v>
                </c:pt>
                <c:pt idx="1">
                  <c:v>4.8093422306959006</c:v>
                </c:pt>
                <c:pt idx="2">
                  <c:v>4.6444586803331198</c:v>
                </c:pt>
                <c:pt idx="3">
                  <c:v>4.3684418492338759</c:v>
                </c:pt>
                <c:pt idx="4">
                  <c:v>4.2412661487974086</c:v>
                </c:pt>
                <c:pt idx="5">
                  <c:v>4.2</c:v>
                </c:pt>
              </c:numCache>
            </c:numRef>
          </c:val>
          <c:smooth val="0"/>
          <c:extLst>
            <c:ext xmlns:c16="http://schemas.microsoft.com/office/drawing/2014/chart" uri="{C3380CC4-5D6E-409C-BE32-E72D297353CC}">
              <c16:uniqueId val="{00000001-5AD7-4C9E-8386-A3166A061B45}"/>
            </c:ext>
          </c:extLst>
        </c:ser>
        <c:ser>
          <c:idx val="2"/>
          <c:order val="2"/>
          <c:tx>
            <c:strRef>
              <c:f>Sheet1!$D$13</c:f>
              <c:strCache>
                <c:ptCount val="1"/>
                <c:pt idx="0">
                  <c:v>Latin</c:v>
                </c:pt>
              </c:strCache>
            </c:strRef>
          </c:tx>
          <c:spPr>
            <a:ln w="57150" cap="rnd">
              <a:solidFill>
                <a:schemeClr val="accent3"/>
              </a:solidFill>
              <a:round/>
            </a:ln>
            <a:effectLst/>
          </c:spPr>
          <c:marker>
            <c:symbol val="circle"/>
            <c:size val="5"/>
            <c:spPr>
              <a:solidFill>
                <a:schemeClr val="accent3"/>
              </a:solidFill>
              <a:ln w="57150">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Sheet1!$A$14:$A$19</c:f>
              <c:numCache>
                <c:formatCode>General</c:formatCode>
                <c:ptCount val="6"/>
                <c:pt idx="0">
                  <c:v>2013</c:v>
                </c:pt>
                <c:pt idx="1">
                  <c:v>2014</c:v>
                </c:pt>
                <c:pt idx="2">
                  <c:v>2015</c:v>
                </c:pt>
                <c:pt idx="3">
                  <c:v>2016</c:v>
                </c:pt>
                <c:pt idx="4">
                  <c:v>2017</c:v>
                </c:pt>
                <c:pt idx="5">
                  <c:v>2018</c:v>
                </c:pt>
              </c:numCache>
            </c:numRef>
          </c:cat>
          <c:val>
            <c:numRef>
              <c:f>Sheet1!$D$14:$D$19</c:f>
              <c:numCache>
                <c:formatCode>#,##0.0_);\(#,##0.0\)</c:formatCode>
                <c:ptCount val="6"/>
                <c:pt idx="0">
                  <c:v>7.4624676023277425</c:v>
                </c:pt>
                <c:pt idx="1">
                  <c:v>8.379408960915157</c:v>
                </c:pt>
                <c:pt idx="2">
                  <c:v>8.8770934382721691</c:v>
                </c:pt>
                <c:pt idx="3">
                  <c:v>9.4393467093998336</c:v>
                </c:pt>
                <c:pt idx="4">
                  <c:v>9.6373530511361274</c:v>
                </c:pt>
                <c:pt idx="5">
                  <c:v>9.9</c:v>
                </c:pt>
              </c:numCache>
            </c:numRef>
          </c:val>
          <c:smooth val="0"/>
          <c:extLst>
            <c:ext xmlns:c16="http://schemas.microsoft.com/office/drawing/2014/chart" uri="{C3380CC4-5D6E-409C-BE32-E72D297353CC}">
              <c16:uniqueId val="{00000002-5AD7-4C9E-8386-A3166A061B45}"/>
            </c:ext>
          </c:extLst>
        </c:ser>
        <c:dLbls>
          <c:showLegendKey val="0"/>
          <c:showVal val="0"/>
          <c:showCatName val="0"/>
          <c:showSerName val="0"/>
          <c:showPercent val="0"/>
          <c:showBubbleSize val="0"/>
        </c:dLbls>
        <c:marker val="1"/>
        <c:smooth val="0"/>
        <c:axId val="396352144"/>
        <c:axId val="396352472"/>
      </c:lineChart>
      <c:catAx>
        <c:axId val="39635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396352472"/>
        <c:crosses val="autoZero"/>
        <c:auto val="1"/>
        <c:lblAlgn val="ctr"/>
        <c:lblOffset val="100"/>
        <c:noMultiLvlLbl val="0"/>
      </c:catAx>
      <c:valAx>
        <c:axId val="396352472"/>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i="0" baseline="0" dirty="0" smtClean="0"/>
                  <a:t>Percentages </a:t>
                </a:r>
                <a:endParaRPr lang="en-US" sz="2000" b="1" i="0" baseline="0"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96352144"/>
        <c:crosses val="autoZero"/>
        <c:crossBetween val="between"/>
      </c:valAx>
      <c:spPr>
        <a:solidFill>
          <a:schemeClr val="bg1"/>
        </a:solidFill>
        <a:ln>
          <a:noFill/>
        </a:ln>
        <a:effectLst/>
      </c:spPr>
    </c:plotArea>
    <c:legend>
      <c:legendPos val="b"/>
      <c:layout>
        <c:manualLayout>
          <c:xMode val="edge"/>
          <c:yMode val="edge"/>
          <c:x val="0.25911255637915842"/>
          <c:y val="0.88848915757884983"/>
          <c:w val="0.48177488724168316"/>
          <c:h val="9.7645295285204478E-2"/>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Sheet1!$B$13</c:f>
              <c:strCache>
                <c:ptCount val="1"/>
                <c:pt idx="0">
                  <c:v>Male</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Sheet1!$A$14:$A$19</c:f>
              <c:numCache>
                <c:formatCode>General</c:formatCode>
                <c:ptCount val="6"/>
                <c:pt idx="0">
                  <c:v>2013</c:v>
                </c:pt>
                <c:pt idx="1">
                  <c:v>2014</c:v>
                </c:pt>
                <c:pt idx="2">
                  <c:v>2015</c:v>
                </c:pt>
                <c:pt idx="3">
                  <c:v>2016</c:v>
                </c:pt>
                <c:pt idx="4">
                  <c:v>2017</c:v>
                </c:pt>
                <c:pt idx="5">
                  <c:v>2018</c:v>
                </c:pt>
              </c:numCache>
            </c:numRef>
          </c:cat>
          <c:val>
            <c:numRef>
              <c:f>Sheet1!$B$14:$B$19</c:f>
              <c:numCache>
                <c:formatCode>#,##0.0_);\(#,##0.0\)</c:formatCode>
                <c:ptCount val="6"/>
                <c:pt idx="0">
                  <c:v>56.716709863563011</c:v>
                </c:pt>
                <c:pt idx="1">
                  <c:v>57.020972354623453</c:v>
                </c:pt>
                <c:pt idx="2">
                  <c:v>57.028461608858791</c:v>
                </c:pt>
                <c:pt idx="3">
                  <c:v>57.465864688062517</c:v>
                </c:pt>
                <c:pt idx="4">
                  <c:v>58.164070612668745</c:v>
                </c:pt>
                <c:pt idx="5">
                  <c:v>57.574437757364585</c:v>
                </c:pt>
              </c:numCache>
            </c:numRef>
          </c:val>
          <c:smooth val="0"/>
          <c:extLst>
            <c:ext xmlns:c16="http://schemas.microsoft.com/office/drawing/2014/chart" uri="{C3380CC4-5D6E-409C-BE32-E72D297353CC}">
              <c16:uniqueId val="{00000000-5AD7-4C9E-8386-A3166A061B45}"/>
            </c:ext>
          </c:extLst>
        </c:ser>
        <c:ser>
          <c:idx val="1"/>
          <c:order val="1"/>
          <c:tx>
            <c:strRef>
              <c:f>Sheet1!$C$13</c:f>
              <c:strCache>
                <c:ptCount val="1"/>
                <c:pt idx="0">
                  <c:v>Female</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Sheet1!$A$14:$A$19</c:f>
              <c:numCache>
                <c:formatCode>General</c:formatCode>
                <c:ptCount val="6"/>
                <c:pt idx="0">
                  <c:v>2013</c:v>
                </c:pt>
                <c:pt idx="1">
                  <c:v>2014</c:v>
                </c:pt>
                <c:pt idx="2">
                  <c:v>2015</c:v>
                </c:pt>
                <c:pt idx="3">
                  <c:v>2016</c:v>
                </c:pt>
                <c:pt idx="4">
                  <c:v>2017</c:v>
                </c:pt>
                <c:pt idx="5">
                  <c:v>2018</c:v>
                </c:pt>
              </c:numCache>
            </c:numRef>
          </c:cat>
          <c:val>
            <c:numRef>
              <c:f>Sheet1!$C$14:$C$19</c:f>
              <c:numCache>
                <c:formatCode>0.0</c:formatCode>
                <c:ptCount val="6"/>
                <c:pt idx="0">
                  <c:v>43.283290136436989</c:v>
                </c:pt>
                <c:pt idx="1">
                  <c:v>42.979027645376547</c:v>
                </c:pt>
                <c:pt idx="2">
                  <c:v>42.971538391141209</c:v>
                </c:pt>
                <c:pt idx="3">
                  <c:v>42.534135311937483</c:v>
                </c:pt>
                <c:pt idx="4">
                  <c:v>41.835929387331255</c:v>
                </c:pt>
                <c:pt idx="5">
                  <c:v>42.425562242635415</c:v>
                </c:pt>
              </c:numCache>
            </c:numRef>
          </c:val>
          <c:smooth val="0"/>
          <c:extLst>
            <c:ext xmlns:c16="http://schemas.microsoft.com/office/drawing/2014/chart" uri="{C3380CC4-5D6E-409C-BE32-E72D297353CC}">
              <c16:uniqueId val="{00000001-5AD7-4C9E-8386-A3166A061B45}"/>
            </c:ext>
          </c:extLst>
        </c:ser>
        <c:dLbls>
          <c:showLegendKey val="0"/>
          <c:showVal val="0"/>
          <c:showCatName val="0"/>
          <c:showSerName val="0"/>
          <c:showPercent val="0"/>
          <c:showBubbleSize val="0"/>
        </c:dLbls>
        <c:marker val="1"/>
        <c:smooth val="0"/>
        <c:axId val="396352144"/>
        <c:axId val="396352472"/>
      </c:lineChart>
      <c:catAx>
        <c:axId val="396352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396352472"/>
        <c:crosses val="autoZero"/>
        <c:auto val="1"/>
        <c:lblAlgn val="ctr"/>
        <c:lblOffset val="100"/>
        <c:noMultiLvlLbl val="0"/>
      </c:catAx>
      <c:valAx>
        <c:axId val="396352472"/>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2000" b="1" i="0" baseline="0" dirty="0" smtClean="0"/>
                  <a:t>Percentages </a:t>
                </a:r>
                <a:endParaRPr lang="en-US" sz="2000" b="1" i="0" baseline="0"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_);\(#,##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396352144"/>
        <c:crosses val="autoZero"/>
        <c:crossBetween val="between"/>
      </c:valAx>
      <c:spPr>
        <a:solidFill>
          <a:schemeClr val="bg1"/>
        </a:solidFill>
        <a:ln>
          <a:noFill/>
        </a:ln>
        <a:effectLst/>
      </c:spPr>
    </c:plotArea>
    <c:legend>
      <c:legendPos val="b"/>
      <c:layout>
        <c:manualLayout>
          <c:xMode val="edge"/>
          <c:yMode val="edge"/>
          <c:x val="0.25911255637915842"/>
          <c:y val="0.88848915757884983"/>
          <c:w val="0.35467512743511226"/>
          <c:h val="9.7645295285204478E-2"/>
        </c:manualLayout>
      </c:layout>
      <c:overlay val="0"/>
      <c:spPr>
        <a:noFill/>
        <a:ln>
          <a:noFill/>
        </a:ln>
        <a:effectLst/>
      </c:spPr>
      <c:txPr>
        <a:bodyPr rot="0" spcFirstLastPara="1" vertOverflow="ellipsis" vert="horz" wrap="square" anchor="ctr" anchorCtr="1"/>
        <a:lstStyle/>
        <a:p>
          <a:pPr>
            <a:defRPr sz="3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spPr>
            <a:ln w="22225" cap="rnd">
              <a:solidFill>
                <a:schemeClr val="tx1"/>
              </a:solidFill>
              <a:round/>
            </a:ln>
            <a:effectLst>
              <a:outerShdw blurRad="57150" dist="19050" dir="5400000" algn="ctr" rotWithShape="0">
                <a:srgbClr val="000000">
                  <a:alpha val="63000"/>
                </a:srgbClr>
              </a:outerShdw>
            </a:effectLst>
          </c:spPr>
          <c:marker>
            <c:symbol val="square"/>
            <c:size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tx1"/>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PowerPoint]Gender'!$Q$2:$Q$15</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'[Chart in Microsoft PowerPoint]Gender'!$R$2:$R$15</c:f>
              <c:numCache>
                <c:formatCode>0.00%</c:formatCode>
                <c:ptCount val="14"/>
                <c:pt idx="0">
                  <c:v>0.30118110236220474</c:v>
                </c:pt>
                <c:pt idx="1">
                  <c:v>0.2814814814814815</c:v>
                </c:pt>
                <c:pt idx="2">
                  <c:v>0.25900514579759865</c:v>
                </c:pt>
                <c:pt idx="3">
                  <c:v>0.2992248062015504</c:v>
                </c:pt>
                <c:pt idx="4">
                  <c:v>0.32488822652757077</c:v>
                </c:pt>
                <c:pt idx="5">
                  <c:v>0.29822335025380708</c:v>
                </c:pt>
                <c:pt idx="6">
                  <c:v>0.28389339513325607</c:v>
                </c:pt>
                <c:pt idx="7">
                  <c:v>0.27090694935217902</c:v>
                </c:pt>
                <c:pt idx="8">
                  <c:v>0.26291079812206575</c:v>
                </c:pt>
                <c:pt idx="9">
                  <c:v>0.26535087719298245</c:v>
                </c:pt>
                <c:pt idx="10">
                  <c:v>0.2679324894514768</c:v>
                </c:pt>
                <c:pt idx="11">
                  <c:v>0.27727272727272728</c:v>
                </c:pt>
                <c:pt idx="12">
                  <c:v>0.26844919786096255</c:v>
                </c:pt>
                <c:pt idx="13">
                  <c:v>0.28016789087093391</c:v>
                </c:pt>
              </c:numCache>
            </c:numRef>
          </c:val>
          <c:smooth val="0"/>
          <c:extLst>
            <c:ext xmlns:c16="http://schemas.microsoft.com/office/drawing/2014/chart" uri="{C3380CC4-5D6E-409C-BE32-E72D297353CC}">
              <c16:uniqueId val="{00000000-0E32-407B-8073-E7D9DE3D68E7}"/>
            </c:ext>
          </c:extLst>
        </c:ser>
        <c:dLbls>
          <c:showLegendKey val="0"/>
          <c:showVal val="0"/>
          <c:showCatName val="0"/>
          <c:showSerName val="0"/>
          <c:showPercent val="0"/>
          <c:showBubbleSize val="0"/>
        </c:dLbls>
        <c:marker val="1"/>
        <c:smooth val="0"/>
        <c:axId val="521055488"/>
        <c:axId val="521052208"/>
      </c:lineChart>
      <c:catAx>
        <c:axId val="5210554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21052208"/>
        <c:crossesAt val="0.25"/>
        <c:auto val="0"/>
        <c:lblAlgn val="ctr"/>
        <c:lblOffset val="100"/>
        <c:tickMarkSkip val="1"/>
        <c:noMultiLvlLbl val="0"/>
      </c:catAx>
      <c:valAx>
        <c:axId val="521052208"/>
        <c:scaling>
          <c:orientation val="minMax"/>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21055488"/>
        <c:crosses val="autoZero"/>
        <c:crossBetween val="between"/>
      </c:valAx>
      <c:spPr>
        <a:solidFill>
          <a:schemeClr val="bg2"/>
        </a:solid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CCB3C6-629E-904F-B300-4E2219BB89F7}" type="datetimeFigureOut">
              <a:rPr lang="en-US" smtClean="0"/>
              <a:t>3/2/2020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197C999-1FAF-1846-AF04-CDE062F72CBC}" type="slidenum">
              <a:rPr lang="en-US" smtClean="0"/>
              <a:t>‹#›</a:t>
            </a:fld>
            <a:endParaRPr lang="en-US"/>
          </a:p>
        </p:txBody>
      </p:sp>
    </p:spTree>
    <p:extLst>
      <p:ext uri="{BB962C8B-B14F-4D97-AF65-F5344CB8AC3E}">
        <p14:creationId xmlns:p14="http://schemas.microsoft.com/office/powerpoint/2010/main" val="511921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A9B20-711A-4247-8441-C9C1A0AF6586}" type="datetimeFigureOut">
              <a:rPr lang="en-US" smtClean="0"/>
              <a:t>3/2/2020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D8F21-7B3D-C448-B880-BF459B2A16B8}" type="slidenum">
              <a:rPr lang="en-US" smtClean="0"/>
              <a:t>‹#›</a:t>
            </a:fld>
            <a:endParaRPr lang="en-US"/>
          </a:p>
        </p:txBody>
      </p:sp>
    </p:spTree>
    <p:extLst>
      <p:ext uri="{BB962C8B-B14F-4D97-AF65-F5344CB8AC3E}">
        <p14:creationId xmlns:p14="http://schemas.microsoft.com/office/powerpoint/2010/main" val="14257374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738372" y="1949231"/>
            <a:ext cx="7838558" cy="962910"/>
          </a:xfrm>
          <a:prstGeom prst="rect">
            <a:avLst/>
          </a:prstGeom>
        </p:spPr>
        <p:txBody>
          <a:bodyPr vert="horz"/>
          <a:lstStyle>
            <a:lvl1pPr algn="ctr">
              <a:defRPr sz="4000" b="1">
                <a:latin typeface="Helvetica"/>
                <a:cs typeface="Helvetica"/>
              </a:defRPr>
            </a:lvl1pPr>
          </a:lstStyle>
          <a:p>
            <a:r>
              <a:rPr lang="en-US" dirty="0" smtClean="0"/>
              <a:t>Type Presentation Title Here</a:t>
            </a:r>
            <a:endParaRPr lang="en-US" dirty="0"/>
          </a:p>
        </p:txBody>
      </p:sp>
      <p:sp>
        <p:nvSpPr>
          <p:cNvPr id="9" name="Text Placeholder 8"/>
          <p:cNvSpPr>
            <a:spLocks noGrp="1"/>
          </p:cNvSpPr>
          <p:nvPr>
            <p:ph type="body" sz="quarter" idx="10" hasCustomPrompt="1"/>
          </p:nvPr>
        </p:nvSpPr>
        <p:spPr>
          <a:xfrm>
            <a:off x="2764464" y="3157223"/>
            <a:ext cx="3798629" cy="502203"/>
          </a:xfrm>
          <a:prstGeom prst="rect">
            <a:avLst/>
          </a:prstGeom>
        </p:spPr>
        <p:txBody>
          <a:bodyPr vert="horz"/>
          <a:lstStyle>
            <a:lvl1pPr marL="0" indent="0">
              <a:buNone/>
              <a:defRPr sz="2400" baseline="0">
                <a:solidFill>
                  <a:schemeClr val="tx1"/>
                </a:solidFill>
              </a:defRPr>
            </a:lvl1pPr>
          </a:lstStyle>
          <a:p>
            <a:pPr lvl="0"/>
            <a:r>
              <a:rPr lang="en-US" dirty="0" smtClean="0"/>
              <a:t>Type presentation subtitle</a:t>
            </a:r>
            <a:endParaRPr lang="en-US" dirty="0"/>
          </a:p>
        </p:txBody>
      </p:sp>
    </p:spTree>
    <p:extLst>
      <p:ext uri="{BB962C8B-B14F-4D97-AF65-F5344CB8AC3E}">
        <p14:creationId xmlns:p14="http://schemas.microsoft.com/office/powerpoint/2010/main" val="573621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Copy">
    <p:spTree>
      <p:nvGrpSpPr>
        <p:cNvPr id="1" name=""/>
        <p:cNvGrpSpPr/>
        <p:nvPr/>
      </p:nvGrpSpPr>
      <p:grpSpPr>
        <a:xfrm>
          <a:off x="0" y="0"/>
          <a:ext cx="0" cy="0"/>
          <a:chOff x="0" y="0"/>
          <a:chExt cx="0" cy="0"/>
        </a:xfrm>
      </p:grpSpPr>
      <p:sp>
        <p:nvSpPr>
          <p:cNvPr id="12" name="Title 11"/>
          <p:cNvSpPr>
            <a:spLocks noGrp="1"/>
          </p:cNvSpPr>
          <p:nvPr>
            <p:ph type="title" hasCustomPrompt="1"/>
          </p:nvPr>
        </p:nvSpPr>
        <p:spPr>
          <a:xfrm>
            <a:off x="457200" y="274638"/>
            <a:ext cx="8229600" cy="637576"/>
          </a:xfrm>
          <a:prstGeom prst="rect">
            <a:avLst/>
          </a:prstGeom>
        </p:spPr>
        <p:txBody>
          <a:bodyPr/>
          <a:lstStyle>
            <a:lvl1pPr>
              <a:defRPr b="1" i="0">
                <a:solidFill>
                  <a:srgbClr val="FF6319"/>
                </a:solidFill>
                <a:latin typeface="Helvetica"/>
                <a:cs typeface="Helvetica"/>
              </a:defRPr>
            </a:lvl1pPr>
          </a:lstStyle>
          <a:p>
            <a:r>
              <a:rPr lang="en-US" dirty="0" smtClean="0"/>
              <a:t>Type Section Title Here</a:t>
            </a:r>
            <a:endParaRPr lang="en-US" dirty="0"/>
          </a:p>
        </p:txBody>
      </p:sp>
      <p:sp>
        <p:nvSpPr>
          <p:cNvPr id="4" name="Slide Number Placeholder 4"/>
          <p:cNvSpPr>
            <a:spLocks noGrp="1"/>
          </p:cNvSpPr>
          <p:nvPr>
            <p:ph type="sldNum" sz="quarter" idx="4"/>
          </p:nvPr>
        </p:nvSpPr>
        <p:spPr>
          <a:xfrm>
            <a:off x="6553200" y="6441039"/>
            <a:ext cx="2133600" cy="261793"/>
          </a:xfrm>
          <a:prstGeom prst="rect">
            <a:avLst/>
          </a:prstGeom>
        </p:spPr>
        <p:txBody>
          <a:bodyPr vert="horz" lIns="91440" tIns="45720" rIns="91440" bIns="45720" rtlCol="0" anchor="ctr"/>
          <a:lstStyle>
            <a:lvl1pPr algn="r">
              <a:defRPr sz="1000">
                <a:solidFill>
                  <a:schemeClr val="bg1">
                    <a:lumMod val="50000"/>
                  </a:schemeClr>
                </a:solidFill>
                <a:latin typeface="Helvetica"/>
                <a:cs typeface="Helvetica"/>
              </a:defRPr>
            </a:lvl1pPr>
          </a:lstStyle>
          <a:p>
            <a:fld id="{6051C6B7-8572-2B49-B79F-0A0E1914C499}" type="slidenum">
              <a:rPr lang="en-US" smtClean="0"/>
              <a:pPr/>
              <a:t>‹#›</a:t>
            </a:fld>
            <a:endParaRPr lang="en-US" dirty="0"/>
          </a:p>
        </p:txBody>
      </p:sp>
      <p:sp>
        <p:nvSpPr>
          <p:cNvPr id="3" name="Text Placeholder 2"/>
          <p:cNvSpPr>
            <a:spLocks noGrp="1"/>
          </p:cNvSpPr>
          <p:nvPr>
            <p:ph type="body" sz="quarter" idx="10" hasCustomPrompt="1"/>
          </p:nvPr>
        </p:nvSpPr>
        <p:spPr>
          <a:xfrm>
            <a:off x="457200" y="1014413"/>
            <a:ext cx="8229600" cy="5305425"/>
          </a:xfrm>
          <a:prstGeom prst="rect">
            <a:avLst/>
          </a:prstGeom>
        </p:spPr>
        <p:txBody>
          <a:bodyPr vert="horz"/>
          <a:lstStyle>
            <a:lvl1pPr marL="0" indent="0" fontAlgn="auto">
              <a:spcAft>
                <a:spcPts val="0"/>
              </a:spcAft>
              <a:buFont typeface="Arial"/>
              <a:buNone/>
              <a:defRPr/>
            </a:lvl1pPr>
          </a:lstStyle>
          <a:p>
            <a:pPr marL="0" indent="0" fontAlgn="auto">
              <a:spcAft>
                <a:spcPts val="0"/>
              </a:spcAft>
              <a:buFont typeface="Arial"/>
              <a:buNone/>
              <a:defRPr/>
            </a:pPr>
            <a:r>
              <a:rPr lang="en-US" sz="2800" dirty="0" smtClean="0">
                <a:latin typeface="Helvetica"/>
                <a:cs typeface="Helvetica"/>
              </a:rPr>
              <a:t>Body, Helvetica Regular 28pt.</a:t>
            </a:r>
            <a:br>
              <a:rPr lang="en-US" sz="2800" dirty="0" smtClean="0">
                <a:latin typeface="Helvetica"/>
                <a:cs typeface="Helvetica"/>
              </a:rPr>
            </a:br>
            <a:r>
              <a:rPr lang="en-US" sz="2800" dirty="0" smtClean="0">
                <a:latin typeface="Helvetica"/>
                <a:cs typeface="Helvetica"/>
              </a:rPr>
              <a:t>This is an example of text that can be placed here.</a:t>
            </a:r>
          </a:p>
          <a:p>
            <a:pPr fontAlgn="auto">
              <a:spcAft>
                <a:spcPts val="0"/>
              </a:spcAft>
              <a:defRPr/>
            </a:pPr>
            <a:r>
              <a:rPr lang="en-US" sz="2800" dirty="0" smtClean="0">
                <a:latin typeface="Helvetica"/>
                <a:cs typeface="Helvetica"/>
              </a:rPr>
              <a:t>Primary bullet, Helvetica Regular 28pt.</a:t>
            </a:r>
          </a:p>
          <a:p>
            <a:pPr lvl="1" fontAlgn="auto">
              <a:spcAft>
                <a:spcPts val="0"/>
              </a:spcAft>
              <a:defRPr/>
            </a:pPr>
            <a:r>
              <a:rPr lang="en-US" sz="2400" dirty="0" smtClean="0">
                <a:latin typeface="Helvetica"/>
                <a:cs typeface="Helvetica"/>
              </a:rPr>
              <a:t>Sub bullet, Helvetica Regular 24pt.</a:t>
            </a:r>
          </a:p>
          <a:p>
            <a:pPr lvl="2" fontAlgn="auto">
              <a:spcAft>
                <a:spcPts val="0"/>
              </a:spcAft>
              <a:defRPr/>
            </a:pPr>
            <a:r>
              <a:rPr lang="en-US" sz="2000" dirty="0" smtClean="0">
                <a:latin typeface="Helvetica"/>
                <a:cs typeface="Helvetica"/>
              </a:rPr>
              <a:t>Tertiary bullet, Helvetica Regular 20pt.</a:t>
            </a:r>
          </a:p>
          <a:p>
            <a:pPr fontAlgn="auto">
              <a:spcAft>
                <a:spcPts val="0"/>
              </a:spcAft>
              <a:defRPr/>
            </a:pPr>
            <a:r>
              <a:rPr lang="en-US" sz="2800" dirty="0" err="1" smtClean="0">
                <a:latin typeface="Helvetica"/>
                <a:cs typeface="Helvetica"/>
              </a:rPr>
              <a:t>Shift+tab</a:t>
            </a:r>
            <a:r>
              <a:rPr lang="en-US" sz="2800" dirty="0" smtClean="0">
                <a:latin typeface="Helvetica"/>
                <a:cs typeface="Helvetica"/>
              </a:rPr>
              <a:t> takes you from one bullet type to the previous bullet type</a:t>
            </a:r>
          </a:p>
          <a:p>
            <a:pPr lvl="1" fontAlgn="auto">
              <a:spcAft>
                <a:spcPts val="0"/>
              </a:spcAft>
              <a:defRPr/>
            </a:pPr>
            <a:r>
              <a:rPr lang="en-US" sz="2400" dirty="0" smtClean="0">
                <a:latin typeface="Helvetica"/>
                <a:cs typeface="Helvetica"/>
              </a:rPr>
              <a:t>Tab takes you from a primary bullet to a sub bullet,</a:t>
            </a:r>
          </a:p>
          <a:p>
            <a:pPr lvl="2" fontAlgn="auto">
              <a:spcAft>
                <a:spcPts val="0"/>
              </a:spcAft>
              <a:defRPr/>
            </a:pPr>
            <a:r>
              <a:rPr lang="en-US" sz="2000" dirty="0" smtClean="0">
                <a:latin typeface="Helvetica"/>
                <a:cs typeface="Helvetica"/>
              </a:rPr>
              <a:t>to get back to a sub bullet, press </a:t>
            </a:r>
            <a:r>
              <a:rPr lang="en-US" sz="2000" dirty="0" err="1" smtClean="0">
                <a:latin typeface="Helvetica"/>
                <a:cs typeface="Helvetica"/>
              </a:rPr>
              <a:t>shift+tab</a:t>
            </a:r>
            <a:r>
              <a:rPr lang="en-US" sz="2000" dirty="0" smtClean="0">
                <a:latin typeface="Helvetica"/>
                <a:cs typeface="Helvetica"/>
              </a:rPr>
              <a:t>.</a:t>
            </a:r>
          </a:p>
        </p:txBody>
      </p:sp>
    </p:spTree>
    <p:extLst>
      <p:ext uri="{BB962C8B-B14F-4D97-AF65-F5344CB8AC3E}">
        <p14:creationId xmlns:p14="http://schemas.microsoft.com/office/powerpoint/2010/main" val="3040894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Slide Number Placeholder 4"/>
          <p:cNvSpPr>
            <a:spLocks noGrp="1"/>
          </p:cNvSpPr>
          <p:nvPr>
            <p:ph type="sldNum" sz="quarter" idx="4"/>
          </p:nvPr>
        </p:nvSpPr>
        <p:spPr>
          <a:xfrm>
            <a:off x="6553200" y="6396182"/>
            <a:ext cx="2133600" cy="261793"/>
          </a:xfrm>
          <a:prstGeom prst="rect">
            <a:avLst/>
          </a:prstGeom>
        </p:spPr>
        <p:txBody>
          <a:bodyPr vert="horz" lIns="91440" tIns="45720" rIns="91440" bIns="45720" rtlCol="0" anchor="ctr"/>
          <a:lstStyle>
            <a:lvl1pPr algn="r">
              <a:defRPr sz="1000">
                <a:solidFill>
                  <a:schemeClr val="bg1">
                    <a:lumMod val="50000"/>
                  </a:schemeClr>
                </a:solidFill>
                <a:latin typeface="Helvetica"/>
                <a:cs typeface="Helvetica"/>
              </a:defRPr>
            </a:lvl1pPr>
          </a:lstStyle>
          <a:p>
            <a:fld id="{6051C6B7-8572-2B49-B79F-0A0E1914C499}" type="slidenum">
              <a:rPr lang="en-US" smtClean="0"/>
              <a:pPr/>
              <a:t>‹#›</a:t>
            </a:fld>
            <a:endParaRPr lang="en-US" dirty="0"/>
          </a:p>
        </p:txBody>
      </p:sp>
      <p:sp>
        <p:nvSpPr>
          <p:cNvPr id="14" name="Text Placeholder 13"/>
          <p:cNvSpPr>
            <a:spLocks noGrp="1"/>
          </p:cNvSpPr>
          <p:nvPr>
            <p:ph type="body" sz="quarter" idx="10" hasCustomPrompt="1"/>
          </p:nvPr>
        </p:nvSpPr>
        <p:spPr>
          <a:xfrm>
            <a:off x="260350" y="311727"/>
            <a:ext cx="8629650" cy="588818"/>
          </a:xfrm>
          <a:prstGeom prst="rect">
            <a:avLst/>
          </a:prstGeom>
        </p:spPr>
        <p:txBody>
          <a:bodyPr vert="horz"/>
          <a:lstStyle>
            <a:lvl1pPr marL="0" indent="0">
              <a:buFontTx/>
              <a:buNone/>
              <a:defRPr sz="4400" b="1">
                <a:solidFill>
                  <a:srgbClr val="FF6319"/>
                </a:solidFill>
                <a:latin typeface="Helvetica"/>
                <a:cs typeface="Helvetica"/>
              </a:defRPr>
            </a:lvl1pPr>
          </a:lstStyle>
          <a:p>
            <a:pPr lvl="0"/>
            <a:r>
              <a:rPr lang="en-US" dirty="0" smtClean="0"/>
              <a:t>Type Title Here</a:t>
            </a:r>
            <a:endParaRPr lang="en-US" dirty="0"/>
          </a:p>
        </p:txBody>
      </p:sp>
      <p:sp>
        <p:nvSpPr>
          <p:cNvPr id="16" name="Text Placeholder 15"/>
          <p:cNvSpPr>
            <a:spLocks noGrp="1"/>
          </p:cNvSpPr>
          <p:nvPr>
            <p:ph type="body" sz="quarter" idx="11" hasCustomPrompt="1"/>
          </p:nvPr>
        </p:nvSpPr>
        <p:spPr>
          <a:xfrm>
            <a:off x="260350" y="1068388"/>
            <a:ext cx="8629650" cy="5183187"/>
          </a:xfrm>
          <a:prstGeom prst="rect">
            <a:avLst/>
          </a:prstGeom>
        </p:spPr>
        <p:txBody>
          <a:bodyPr vert="horz"/>
          <a:lstStyle>
            <a:lvl1pPr fontAlgn="auto">
              <a:spcAft>
                <a:spcPts val="0"/>
              </a:spcAft>
              <a:defRPr/>
            </a:lvl1pPr>
          </a:lstStyle>
          <a:p>
            <a:pPr fontAlgn="auto">
              <a:spcAft>
                <a:spcPts val="0"/>
              </a:spcAft>
              <a:defRPr/>
            </a:pPr>
            <a:r>
              <a:rPr lang="en-US" sz="2800" dirty="0" smtClean="0">
                <a:latin typeface="Helvetica"/>
                <a:cs typeface="Helvetica"/>
              </a:rPr>
              <a:t>Primary bullet, Helvetica Regular 28pt.</a:t>
            </a:r>
          </a:p>
          <a:p>
            <a:pPr lvl="1" fontAlgn="auto">
              <a:spcAft>
                <a:spcPts val="0"/>
              </a:spcAft>
              <a:defRPr/>
            </a:pPr>
            <a:r>
              <a:rPr lang="en-US" sz="2400" dirty="0" smtClean="0">
                <a:latin typeface="Helvetica"/>
                <a:cs typeface="Helvetica"/>
              </a:rPr>
              <a:t>Sub bullet, Helvetica Regular 24pt.</a:t>
            </a:r>
          </a:p>
          <a:p>
            <a:pPr lvl="2" fontAlgn="auto">
              <a:spcAft>
                <a:spcPts val="0"/>
              </a:spcAft>
              <a:defRPr/>
            </a:pPr>
            <a:r>
              <a:rPr lang="en-US" sz="2000" dirty="0" smtClean="0">
                <a:latin typeface="Helvetica"/>
                <a:cs typeface="Helvetica"/>
              </a:rPr>
              <a:t>Tertiary bullet, Helvetica Regular 20pt.</a:t>
            </a:r>
          </a:p>
          <a:p>
            <a:pPr lvl="2" fontAlgn="auto">
              <a:spcAft>
                <a:spcPts val="0"/>
              </a:spcAft>
              <a:defRPr/>
            </a:pPr>
            <a:endParaRPr lang="en-US" sz="2000" dirty="0" smtClean="0">
              <a:latin typeface="Helvetica"/>
              <a:cs typeface="Helvetica"/>
            </a:endParaRPr>
          </a:p>
          <a:p>
            <a:pPr fontAlgn="auto">
              <a:spcAft>
                <a:spcPts val="0"/>
              </a:spcAft>
              <a:defRPr/>
            </a:pPr>
            <a:r>
              <a:rPr lang="en-US" sz="2800" dirty="0" err="1" smtClean="0">
                <a:latin typeface="Helvetica"/>
                <a:cs typeface="Helvetica"/>
              </a:rPr>
              <a:t>Shift+tab</a:t>
            </a:r>
            <a:r>
              <a:rPr lang="en-US" sz="2800" dirty="0" smtClean="0">
                <a:latin typeface="Helvetica"/>
                <a:cs typeface="Helvetica"/>
              </a:rPr>
              <a:t> takes you from one bullet type to the previous bullet type</a:t>
            </a:r>
          </a:p>
          <a:p>
            <a:pPr lvl="1" fontAlgn="auto">
              <a:spcAft>
                <a:spcPts val="0"/>
              </a:spcAft>
              <a:defRPr/>
            </a:pPr>
            <a:r>
              <a:rPr lang="en-US" sz="2400" dirty="0" smtClean="0">
                <a:latin typeface="Helvetica"/>
                <a:cs typeface="Helvetica"/>
              </a:rPr>
              <a:t>Tab takes you from a primary bullet to a sub bullet,</a:t>
            </a:r>
          </a:p>
          <a:p>
            <a:pPr lvl="2" fontAlgn="auto">
              <a:spcAft>
                <a:spcPts val="0"/>
              </a:spcAft>
              <a:defRPr/>
            </a:pPr>
            <a:r>
              <a:rPr lang="en-US" sz="2000" dirty="0" smtClean="0">
                <a:latin typeface="Helvetica"/>
                <a:cs typeface="Helvetica"/>
              </a:rPr>
              <a:t>to get back to a sub bullet, press </a:t>
            </a:r>
            <a:r>
              <a:rPr lang="en-US" sz="2000" dirty="0" err="1" smtClean="0">
                <a:latin typeface="Helvetica"/>
                <a:cs typeface="Helvetica"/>
              </a:rPr>
              <a:t>shift+tab</a:t>
            </a:r>
            <a:r>
              <a:rPr lang="en-US" sz="2000" dirty="0" smtClean="0">
                <a:latin typeface="Helvetica"/>
                <a:cs typeface="Helvetica"/>
              </a:rPr>
              <a:t>.</a:t>
            </a:r>
          </a:p>
        </p:txBody>
      </p:sp>
    </p:spTree>
    <p:extLst>
      <p:ext uri="{BB962C8B-B14F-4D97-AF65-F5344CB8AC3E}">
        <p14:creationId xmlns:p14="http://schemas.microsoft.com/office/powerpoint/2010/main" val="152315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57200" y="274638"/>
            <a:ext cx="8229600" cy="643226"/>
          </a:xfrm>
          <a:prstGeom prst="rect">
            <a:avLst/>
          </a:prstGeom>
        </p:spPr>
        <p:txBody>
          <a:bodyPr vert="horz" lIns="91440" tIns="45720" rIns="91440" bIns="45720" rtlCol="0" anchor="ctr">
            <a:normAutofit/>
          </a:bodyPr>
          <a:lstStyle/>
          <a:p>
            <a:r>
              <a:rPr lang="en-US" dirty="0" smtClean="0"/>
              <a:t>Type Title Here</a:t>
            </a:r>
            <a:endParaRPr lang="en-US" dirty="0"/>
          </a:p>
        </p:txBody>
      </p:sp>
      <p:sp>
        <p:nvSpPr>
          <p:cNvPr id="8" name="Text Placeholder 7"/>
          <p:cNvSpPr>
            <a:spLocks noGrp="1"/>
          </p:cNvSpPr>
          <p:nvPr>
            <p:ph idx="1" hasCustomPrompt="1"/>
          </p:nvPr>
        </p:nvSpPr>
        <p:spPr>
          <a:xfrm>
            <a:off x="457200" y="1044864"/>
            <a:ext cx="8229600" cy="5264727"/>
          </a:xfrm>
          <a:prstGeom prst="rect">
            <a:avLst/>
          </a:prstGeom>
        </p:spPr>
        <p:txBody>
          <a:bodyPr vert="horz" lIns="91440" tIns="45720" rIns="91440" bIns="45720" rtlCol="0">
            <a:normAutofit/>
          </a:bodyPr>
          <a:lstStyle>
            <a:lvl1pPr marL="0" indent="0" fontAlgn="auto">
              <a:spcAft>
                <a:spcPts val="0"/>
              </a:spcAft>
              <a:buFont typeface="Arial"/>
              <a:buNone/>
              <a:defRPr/>
            </a:lvl1pPr>
          </a:lstStyle>
          <a:p>
            <a:pPr marL="0" indent="0" fontAlgn="auto">
              <a:spcAft>
                <a:spcPts val="0"/>
              </a:spcAft>
              <a:buFont typeface="Arial"/>
              <a:buNone/>
              <a:defRPr/>
            </a:pPr>
            <a:r>
              <a:rPr lang="en-US" sz="2800" dirty="0" smtClean="0">
                <a:latin typeface="Helvetica"/>
                <a:cs typeface="Helvetica"/>
              </a:rPr>
              <a:t>Body, Helvetica Regular 28pt.</a:t>
            </a:r>
            <a:br>
              <a:rPr lang="en-US" sz="2800" dirty="0" smtClean="0">
                <a:latin typeface="Helvetica"/>
                <a:cs typeface="Helvetica"/>
              </a:rPr>
            </a:br>
            <a:r>
              <a:rPr lang="en-US" sz="2800" dirty="0" smtClean="0">
                <a:latin typeface="Helvetica"/>
                <a:cs typeface="Helvetica"/>
              </a:rPr>
              <a:t>This is an example of text that can be placed here.</a:t>
            </a:r>
          </a:p>
        </p:txBody>
      </p:sp>
      <p:sp>
        <p:nvSpPr>
          <p:cNvPr id="9" name="Slide Number Placeholder 4"/>
          <p:cNvSpPr>
            <a:spLocks noGrp="1"/>
          </p:cNvSpPr>
          <p:nvPr>
            <p:ph type="sldNum" sz="quarter" idx="4"/>
          </p:nvPr>
        </p:nvSpPr>
        <p:spPr>
          <a:xfrm>
            <a:off x="6553200" y="6396182"/>
            <a:ext cx="2133600" cy="261793"/>
          </a:xfrm>
          <a:prstGeom prst="rect">
            <a:avLst/>
          </a:prstGeom>
        </p:spPr>
        <p:txBody>
          <a:bodyPr vert="horz" lIns="91440" tIns="45720" rIns="91440" bIns="45720" rtlCol="0" anchor="ctr"/>
          <a:lstStyle>
            <a:lvl1pPr algn="r">
              <a:defRPr sz="1000">
                <a:solidFill>
                  <a:schemeClr val="bg1">
                    <a:lumMod val="50000"/>
                  </a:schemeClr>
                </a:solidFill>
                <a:latin typeface="Helvetica"/>
                <a:cs typeface="Helvetica"/>
              </a:defRPr>
            </a:lvl1pPr>
          </a:lstStyle>
          <a:p>
            <a:fld id="{6051C6B7-8572-2B49-B79F-0A0E1914C499}" type="slidenum">
              <a:rPr lang="en-US" smtClean="0"/>
              <a:pPr/>
              <a:t>‹#›</a:t>
            </a:fld>
            <a:endParaRPr lang="en-US" dirty="0"/>
          </a:p>
        </p:txBody>
      </p:sp>
    </p:spTree>
    <p:extLst>
      <p:ext uri="{BB962C8B-B14F-4D97-AF65-F5344CB8AC3E}">
        <p14:creationId xmlns:p14="http://schemas.microsoft.com/office/powerpoint/2010/main" val="237399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7" name="Title 11"/>
          <p:cNvSpPr>
            <a:spLocks noGrp="1"/>
          </p:cNvSpPr>
          <p:nvPr>
            <p:ph type="title" hasCustomPrompt="1"/>
          </p:nvPr>
        </p:nvSpPr>
        <p:spPr>
          <a:xfrm>
            <a:off x="457200" y="274638"/>
            <a:ext cx="8229600" cy="637576"/>
          </a:xfrm>
          <a:prstGeom prst="rect">
            <a:avLst/>
          </a:prstGeom>
        </p:spPr>
        <p:txBody>
          <a:bodyPr/>
          <a:lstStyle>
            <a:lvl1pPr algn="l">
              <a:defRPr b="1" i="0">
                <a:solidFill>
                  <a:srgbClr val="FF6319"/>
                </a:solidFill>
                <a:latin typeface="Helvetica"/>
                <a:cs typeface="Helvetica"/>
              </a:defRPr>
            </a:lvl1pPr>
          </a:lstStyle>
          <a:p>
            <a:r>
              <a:rPr lang="en-US" dirty="0" smtClean="0"/>
              <a:t>Type Section Title Here</a:t>
            </a:r>
            <a:endParaRPr lang="en-US" dirty="0"/>
          </a:p>
        </p:txBody>
      </p:sp>
      <p:sp>
        <p:nvSpPr>
          <p:cNvPr id="8" name="Slide Number Placeholder 4"/>
          <p:cNvSpPr>
            <a:spLocks noGrp="1"/>
          </p:cNvSpPr>
          <p:nvPr>
            <p:ph type="sldNum" sz="quarter" idx="4"/>
          </p:nvPr>
        </p:nvSpPr>
        <p:spPr>
          <a:xfrm>
            <a:off x="6553200" y="6441039"/>
            <a:ext cx="2133600" cy="261793"/>
          </a:xfrm>
          <a:prstGeom prst="rect">
            <a:avLst/>
          </a:prstGeom>
        </p:spPr>
        <p:txBody>
          <a:bodyPr vert="horz" lIns="91440" tIns="45720" rIns="91440" bIns="45720" rtlCol="0" anchor="ctr"/>
          <a:lstStyle>
            <a:lvl1pPr algn="r">
              <a:defRPr sz="1000">
                <a:solidFill>
                  <a:schemeClr val="bg1">
                    <a:lumMod val="50000"/>
                  </a:schemeClr>
                </a:solidFill>
                <a:latin typeface="Helvetica"/>
                <a:cs typeface="Helvetica"/>
              </a:defRPr>
            </a:lvl1pPr>
          </a:lstStyle>
          <a:p>
            <a:fld id="{6051C6B7-8572-2B49-B79F-0A0E1914C499}" type="slidenum">
              <a:rPr lang="en-US" smtClean="0"/>
              <a:pPr/>
              <a:t>‹#›</a:t>
            </a:fld>
            <a:endParaRPr lang="en-US" dirty="0"/>
          </a:p>
        </p:txBody>
      </p:sp>
      <p:sp>
        <p:nvSpPr>
          <p:cNvPr id="9" name="Text Placeholder 2"/>
          <p:cNvSpPr>
            <a:spLocks noGrp="1"/>
          </p:cNvSpPr>
          <p:nvPr>
            <p:ph type="body" sz="quarter" idx="10" hasCustomPrompt="1"/>
          </p:nvPr>
        </p:nvSpPr>
        <p:spPr>
          <a:xfrm>
            <a:off x="457200" y="1014413"/>
            <a:ext cx="8229600" cy="5305425"/>
          </a:xfrm>
          <a:prstGeom prst="rect">
            <a:avLst/>
          </a:prstGeom>
        </p:spPr>
        <p:txBody>
          <a:bodyPr vert="horz"/>
          <a:lstStyle/>
          <a:p>
            <a:pPr fontAlgn="auto">
              <a:spcAft>
                <a:spcPts val="0"/>
              </a:spcAft>
              <a:defRPr/>
            </a:pPr>
            <a:r>
              <a:rPr lang="en-US" sz="2800" dirty="0" smtClean="0">
                <a:latin typeface="Helvetica"/>
                <a:cs typeface="Helvetica"/>
              </a:rPr>
              <a:t>Primary bullet, Helvetica Regular 28pt.</a:t>
            </a:r>
          </a:p>
          <a:p>
            <a:pPr lvl="1" fontAlgn="auto">
              <a:spcAft>
                <a:spcPts val="0"/>
              </a:spcAft>
              <a:defRPr/>
            </a:pPr>
            <a:r>
              <a:rPr lang="en-US" sz="2400" dirty="0" smtClean="0">
                <a:latin typeface="Helvetica"/>
                <a:cs typeface="Helvetica"/>
              </a:rPr>
              <a:t>Sub bullet, Helvetica Regular 24pt.</a:t>
            </a:r>
          </a:p>
          <a:p>
            <a:pPr lvl="2" fontAlgn="auto">
              <a:spcAft>
                <a:spcPts val="0"/>
              </a:spcAft>
              <a:defRPr/>
            </a:pPr>
            <a:r>
              <a:rPr lang="en-US" sz="2000" dirty="0" smtClean="0">
                <a:latin typeface="Helvetica"/>
                <a:cs typeface="Helvetica"/>
              </a:rPr>
              <a:t>Tertiary bullet, Helvetica Regular 20pt.</a:t>
            </a:r>
          </a:p>
          <a:p>
            <a:pPr fontAlgn="auto">
              <a:spcAft>
                <a:spcPts val="0"/>
              </a:spcAft>
              <a:defRPr/>
            </a:pPr>
            <a:r>
              <a:rPr lang="en-US" sz="2800" dirty="0" err="1" smtClean="0">
                <a:latin typeface="Helvetica"/>
                <a:cs typeface="Helvetica"/>
              </a:rPr>
              <a:t>Shift+tab</a:t>
            </a:r>
            <a:r>
              <a:rPr lang="en-US" sz="2800" dirty="0" smtClean="0">
                <a:latin typeface="Helvetica"/>
                <a:cs typeface="Helvetica"/>
              </a:rPr>
              <a:t> takes you from one bullet type to the previous bullet type</a:t>
            </a:r>
          </a:p>
          <a:p>
            <a:pPr lvl="1" fontAlgn="auto">
              <a:spcAft>
                <a:spcPts val="0"/>
              </a:spcAft>
              <a:defRPr/>
            </a:pPr>
            <a:r>
              <a:rPr lang="en-US" sz="2400" dirty="0" smtClean="0">
                <a:latin typeface="Helvetica"/>
                <a:cs typeface="Helvetica"/>
              </a:rPr>
              <a:t>Tab takes you from a primary bullet to a sub bullet,</a:t>
            </a:r>
          </a:p>
          <a:p>
            <a:pPr lvl="2" fontAlgn="auto">
              <a:spcAft>
                <a:spcPts val="0"/>
              </a:spcAft>
              <a:defRPr/>
            </a:pPr>
            <a:r>
              <a:rPr lang="en-US" sz="2000" dirty="0" smtClean="0">
                <a:latin typeface="Helvetica"/>
                <a:cs typeface="Helvetica"/>
              </a:rPr>
              <a:t>to get back to a sub bullet, press </a:t>
            </a:r>
            <a:r>
              <a:rPr lang="en-US" sz="2000" dirty="0" err="1" smtClean="0">
                <a:latin typeface="Helvetica"/>
                <a:cs typeface="Helvetica"/>
              </a:rPr>
              <a:t>shift+tab</a:t>
            </a:r>
            <a:r>
              <a:rPr lang="en-US" sz="2000" dirty="0" smtClean="0">
                <a:latin typeface="Helvetica"/>
                <a:cs typeface="Helvetica"/>
              </a:rPr>
              <a:t>.</a:t>
            </a:r>
          </a:p>
        </p:txBody>
      </p:sp>
    </p:spTree>
    <p:extLst>
      <p:ext uri="{BB962C8B-B14F-4D97-AF65-F5344CB8AC3E}">
        <p14:creationId xmlns:p14="http://schemas.microsoft.com/office/powerpoint/2010/main" val="315706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7" name="Title 11"/>
          <p:cNvSpPr>
            <a:spLocks noGrp="1"/>
          </p:cNvSpPr>
          <p:nvPr>
            <p:ph type="title" hasCustomPrompt="1"/>
          </p:nvPr>
        </p:nvSpPr>
        <p:spPr>
          <a:xfrm>
            <a:off x="457200" y="274638"/>
            <a:ext cx="8229600" cy="637576"/>
          </a:xfrm>
          <a:prstGeom prst="rect">
            <a:avLst/>
          </a:prstGeom>
        </p:spPr>
        <p:txBody>
          <a:bodyPr/>
          <a:lstStyle>
            <a:lvl1pPr algn="l">
              <a:defRPr b="1" i="0">
                <a:solidFill>
                  <a:srgbClr val="FF6319"/>
                </a:solidFill>
                <a:latin typeface="Helvetica"/>
                <a:cs typeface="Helvetica"/>
              </a:defRPr>
            </a:lvl1pPr>
          </a:lstStyle>
          <a:p>
            <a:r>
              <a:rPr lang="en-US" dirty="0" smtClean="0"/>
              <a:t>Type Section Title Here</a:t>
            </a:r>
            <a:endParaRPr lang="en-US" dirty="0"/>
          </a:p>
        </p:txBody>
      </p:sp>
      <p:sp>
        <p:nvSpPr>
          <p:cNvPr id="8" name="Slide Number Placeholder 4"/>
          <p:cNvSpPr>
            <a:spLocks noGrp="1"/>
          </p:cNvSpPr>
          <p:nvPr>
            <p:ph type="sldNum" sz="quarter" idx="4"/>
          </p:nvPr>
        </p:nvSpPr>
        <p:spPr>
          <a:xfrm>
            <a:off x="6553200" y="6441039"/>
            <a:ext cx="2133600" cy="261793"/>
          </a:xfrm>
          <a:prstGeom prst="rect">
            <a:avLst/>
          </a:prstGeom>
        </p:spPr>
        <p:txBody>
          <a:bodyPr vert="horz" lIns="91440" tIns="45720" rIns="91440" bIns="45720" rtlCol="0" anchor="ctr"/>
          <a:lstStyle>
            <a:lvl1pPr algn="r">
              <a:defRPr sz="1000">
                <a:solidFill>
                  <a:schemeClr val="bg1">
                    <a:lumMod val="50000"/>
                  </a:schemeClr>
                </a:solidFill>
                <a:latin typeface="Helvetica"/>
                <a:cs typeface="Helvetica"/>
              </a:defRPr>
            </a:lvl1pPr>
          </a:lstStyle>
          <a:p>
            <a:fld id="{6051C6B7-8572-2B49-B79F-0A0E1914C499}" type="slidenum">
              <a:rPr lang="en-US" smtClean="0"/>
              <a:pPr/>
              <a:t>‹#›</a:t>
            </a:fld>
            <a:endParaRPr lang="en-US" dirty="0"/>
          </a:p>
        </p:txBody>
      </p:sp>
      <p:sp>
        <p:nvSpPr>
          <p:cNvPr id="9" name="Text Placeholder 2"/>
          <p:cNvSpPr>
            <a:spLocks noGrp="1"/>
          </p:cNvSpPr>
          <p:nvPr>
            <p:ph type="body" sz="quarter" idx="10" hasCustomPrompt="1"/>
          </p:nvPr>
        </p:nvSpPr>
        <p:spPr>
          <a:xfrm>
            <a:off x="457200" y="1014413"/>
            <a:ext cx="8229600" cy="5305425"/>
          </a:xfrm>
          <a:prstGeom prst="rect">
            <a:avLst/>
          </a:prstGeom>
        </p:spPr>
        <p:txBody>
          <a:bodyPr vert="horz"/>
          <a:lstStyle/>
          <a:p>
            <a:pPr fontAlgn="auto">
              <a:spcAft>
                <a:spcPts val="0"/>
              </a:spcAft>
              <a:defRPr/>
            </a:pPr>
            <a:r>
              <a:rPr lang="en-US" sz="2800" dirty="0" smtClean="0">
                <a:latin typeface="Helvetica"/>
                <a:cs typeface="Helvetica"/>
              </a:rPr>
              <a:t>Primary bullet, Helvetica Regular 28pt.</a:t>
            </a:r>
          </a:p>
          <a:p>
            <a:pPr lvl="1" fontAlgn="auto">
              <a:spcAft>
                <a:spcPts val="0"/>
              </a:spcAft>
              <a:defRPr/>
            </a:pPr>
            <a:r>
              <a:rPr lang="en-US" sz="2400" dirty="0" smtClean="0">
                <a:latin typeface="Helvetica"/>
                <a:cs typeface="Helvetica"/>
              </a:rPr>
              <a:t>Sub bullet, Helvetica Regular 24pt.</a:t>
            </a:r>
          </a:p>
          <a:p>
            <a:pPr lvl="2" fontAlgn="auto">
              <a:spcAft>
                <a:spcPts val="0"/>
              </a:spcAft>
              <a:defRPr/>
            </a:pPr>
            <a:r>
              <a:rPr lang="en-US" sz="2000" dirty="0" smtClean="0">
                <a:latin typeface="Helvetica"/>
                <a:cs typeface="Helvetica"/>
              </a:rPr>
              <a:t>Tertiary bullet, Helvetica Regular 20pt.</a:t>
            </a:r>
          </a:p>
          <a:p>
            <a:pPr fontAlgn="auto">
              <a:spcAft>
                <a:spcPts val="0"/>
              </a:spcAft>
              <a:defRPr/>
            </a:pPr>
            <a:r>
              <a:rPr lang="en-US" sz="2800" dirty="0" err="1" smtClean="0">
                <a:latin typeface="Helvetica"/>
                <a:cs typeface="Helvetica"/>
              </a:rPr>
              <a:t>Shift+tab</a:t>
            </a:r>
            <a:r>
              <a:rPr lang="en-US" sz="2800" dirty="0" smtClean="0">
                <a:latin typeface="Helvetica"/>
                <a:cs typeface="Helvetica"/>
              </a:rPr>
              <a:t> takes you from one bullet type to the previous bullet type</a:t>
            </a:r>
          </a:p>
          <a:p>
            <a:pPr lvl="1" fontAlgn="auto">
              <a:spcAft>
                <a:spcPts val="0"/>
              </a:spcAft>
              <a:defRPr/>
            </a:pPr>
            <a:r>
              <a:rPr lang="en-US" sz="2400" dirty="0" smtClean="0">
                <a:latin typeface="Helvetica"/>
                <a:cs typeface="Helvetica"/>
              </a:rPr>
              <a:t>Tab takes you from a primary bullet to a sub bullet,</a:t>
            </a:r>
          </a:p>
          <a:p>
            <a:pPr lvl="2" fontAlgn="auto">
              <a:spcAft>
                <a:spcPts val="0"/>
              </a:spcAft>
              <a:defRPr/>
            </a:pPr>
            <a:r>
              <a:rPr lang="en-US" sz="2000" dirty="0" smtClean="0">
                <a:latin typeface="Helvetica"/>
                <a:cs typeface="Helvetica"/>
              </a:rPr>
              <a:t>to get back to a sub bullet, press </a:t>
            </a:r>
            <a:r>
              <a:rPr lang="en-US" sz="2000" dirty="0" err="1" smtClean="0">
                <a:latin typeface="Helvetica"/>
                <a:cs typeface="Helvetica"/>
              </a:rPr>
              <a:t>shift+tab</a:t>
            </a:r>
            <a:r>
              <a:rPr lang="en-US" sz="2000" dirty="0" smtClean="0">
                <a:latin typeface="Helvetica"/>
                <a:cs typeface="Helvetica"/>
              </a:rPr>
              <a:t>.</a:t>
            </a:r>
          </a:p>
        </p:txBody>
      </p:sp>
    </p:spTree>
    <p:extLst>
      <p:ext uri="{BB962C8B-B14F-4D97-AF65-F5344CB8AC3E}">
        <p14:creationId xmlns:p14="http://schemas.microsoft.com/office/powerpoint/2010/main" val="997369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412875" y="2527300"/>
            <a:ext cx="6592888" cy="1360488"/>
          </a:xfrm>
          <a:prstGeom prst="rect">
            <a:avLst/>
          </a:prstGeom>
        </p:spPr>
        <p:txBody>
          <a:bodyPr vert="horz"/>
          <a:lstStyle>
            <a:lvl1pPr marL="0" indent="0" algn="ctr">
              <a:buNone/>
              <a:defRPr sz="4800" b="1" i="0">
                <a:solidFill>
                  <a:schemeClr val="bg1"/>
                </a:solidFill>
                <a:latin typeface="Helvetica"/>
                <a:cs typeface="Helvetica"/>
              </a:defRPr>
            </a:lvl1pPr>
          </a:lstStyle>
          <a:p>
            <a:pPr lvl="0"/>
            <a:r>
              <a:rPr lang="en-US" dirty="0" smtClean="0"/>
              <a:t>Transition Slide</a:t>
            </a:r>
            <a:endParaRPr lang="en-US" dirty="0"/>
          </a:p>
        </p:txBody>
      </p:sp>
    </p:spTree>
    <p:extLst>
      <p:ext uri="{BB962C8B-B14F-4D97-AF65-F5344CB8AC3E}">
        <p14:creationId xmlns:p14="http://schemas.microsoft.com/office/powerpoint/2010/main" val="1204315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Occidental_College_Primary_Logo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231" y="4848447"/>
            <a:ext cx="1567059" cy="1271181"/>
          </a:xfrm>
          <a:prstGeom prst="rect">
            <a:avLst/>
          </a:prstGeom>
        </p:spPr>
      </p:pic>
    </p:spTree>
    <p:extLst>
      <p:ext uri="{BB962C8B-B14F-4D97-AF65-F5344CB8AC3E}">
        <p14:creationId xmlns:p14="http://schemas.microsoft.com/office/powerpoint/2010/main" val="3280675227"/>
      </p:ext>
    </p:extLst>
  </p:cSld>
  <p:clrMap bg1="lt1" tx1="dk1" bg2="lt2" tx2="dk2" accent1="accent1" accent2="accent2" accent3="accent3" accent4="accent4" accent5="accent5" accent6="accent6" hlink="hlink" folHlink="folHlink"/>
  <p:sldLayoutIdLst>
    <p:sldLayoutId id="214748365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4"/>
          <p:cNvSpPr>
            <a:spLocks noGrp="1"/>
          </p:cNvSpPr>
          <p:nvPr>
            <p:ph type="sldNum" sz="quarter" idx="4"/>
          </p:nvPr>
        </p:nvSpPr>
        <p:spPr>
          <a:xfrm>
            <a:off x="6838069" y="6437723"/>
            <a:ext cx="2133600" cy="261793"/>
          </a:xfrm>
          <a:prstGeom prst="rect">
            <a:avLst/>
          </a:prstGeom>
        </p:spPr>
        <p:txBody>
          <a:bodyPr vert="horz" lIns="91440" tIns="45720" rIns="91440" bIns="45720" rtlCol="0" anchor="ctr"/>
          <a:lstStyle>
            <a:lvl1pPr algn="r">
              <a:defRPr sz="1000">
                <a:solidFill>
                  <a:schemeClr val="bg1">
                    <a:lumMod val="50000"/>
                  </a:schemeClr>
                </a:solidFill>
                <a:latin typeface="Helvetica"/>
                <a:cs typeface="Helvetica"/>
              </a:defRPr>
            </a:lvl1pPr>
          </a:lstStyle>
          <a:p>
            <a:fld id="{6051C6B7-8572-2B49-B79F-0A0E1914C499}" type="slidenum">
              <a:rPr lang="en-US" smtClean="0"/>
              <a:pPr/>
              <a:t>‹#›</a:t>
            </a:fld>
            <a:endParaRPr lang="en-US" dirty="0"/>
          </a:p>
        </p:txBody>
      </p:sp>
    </p:spTree>
    <p:extLst>
      <p:ext uri="{BB962C8B-B14F-4D97-AF65-F5344CB8AC3E}">
        <p14:creationId xmlns:p14="http://schemas.microsoft.com/office/powerpoint/2010/main" val="1796112980"/>
      </p:ext>
    </p:extLst>
  </p:cSld>
  <p:clrMap bg1="lt1" tx1="dk1" bg2="lt2" tx2="dk2" accent1="accent1" accent2="accent2" accent3="accent3" accent4="accent4" accent5="accent5" accent6="accent6" hlink="hlink" folHlink="folHlink"/>
  <p:sldLayoutIdLst>
    <p:sldLayoutId id="2147483652" r:id="rId1"/>
    <p:sldLayoutId id="2147483664" r:id="rId2"/>
    <p:sldLayoutId id="2147483665" r:id="rId3"/>
    <p:sldLayoutId id="2147483666" r:id="rId4"/>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fontAlgn="auto" latinLnBrk="0" hangingPunct="1">
        <a:spcBef>
          <a:spcPct val="20000"/>
        </a:spcBef>
        <a:spcAft>
          <a:spcPts val="0"/>
        </a:spcAft>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602421"/>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631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263544"/>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math.mit.edu/seminars/es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ams.org/profession/data/annual-survey/" TargetMode="External"/><Relationship Id="rId2" Type="http://schemas.openxmlformats.org/officeDocument/2006/relationships/hyperlink" Target="https://factfinder.census.gov/faces/tableservices/jsf/pages/productview.xhtml?src=CF"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mathvalues.squarespace.com/masterblog/launchings201906" TargetMode="External"/><Relationship Id="rId2" Type="http://schemas.openxmlformats.org/officeDocument/2006/relationships/hyperlink" Target="https://doi.org/10.1037/pspi0000153"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737960"/>
            <a:ext cx="9144000" cy="2035825"/>
          </a:xfrm>
        </p:spPr>
        <p:txBody>
          <a:bodyPr/>
          <a:lstStyle/>
          <a:p>
            <a:r>
              <a:rPr lang="en-US" dirty="0" smtClean="0"/>
              <a:t>Who Are We</a:t>
            </a:r>
            <a:r>
              <a:rPr lang="en-US" dirty="0"/>
              <a:t>? </a:t>
            </a:r>
            <a:r>
              <a:rPr lang="en-US" dirty="0" smtClean="0"/>
              <a:t/>
            </a:r>
            <a:br>
              <a:rPr lang="en-US" dirty="0" smtClean="0"/>
            </a:br>
            <a:r>
              <a:rPr lang="en-US" dirty="0" smtClean="0"/>
              <a:t>On </a:t>
            </a:r>
            <a:r>
              <a:rPr lang="en-US" dirty="0"/>
              <a:t>the Diversity and </a:t>
            </a:r>
            <a:r>
              <a:rPr lang="en-US" dirty="0" smtClean="0"/>
              <a:t>Demographics of </a:t>
            </a:r>
            <a:r>
              <a:rPr lang="en-US" dirty="0"/>
              <a:t>the </a:t>
            </a:r>
            <a:r>
              <a:rPr lang="en-US" dirty="0" smtClean="0"/>
              <a:t>Mathematics </a:t>
            </a:r>
            <a:r>
              <a:rPr lang="en-US" dirty="0"/>
              <a:t>Community</a:t>
            </a:r>
          </a:p>
        </p:txBody>
      </p:sp>
      <p:sp>
        <p:nvSpPr>
          <p:cNvPr id="5" name="Text Placeholder 4"/>
          <p:cNvSpPr>
            <a:spLocks noGrp="1"/>
          </p:cNvSpPr>
          <p:nvPr>
            <p:ph type="body" sz="quarter" idx="10"/>
          </p:nvPr>
        </p:nvSpPr>
        <p:spPr>
          <a:xfrm>
            <a:off x="1856510" y="3786650"/>
            <a:ext cx="5638800" cy="502203"/>
          </a:xfrm>
        </p:spPr>
        <p:txBody>
          <a:bodyPr/>
          <a:lstStyle/>
          <a:p>
            <a:pPr algn="ctr"/>
            <a:r>
              <a:rPr lang="en-US" sz="4000" dirty="0" smtClean="0">
                <a:latin typeface="Helvetica" panose="020B0604020202020204" pitchFamily="34" charset="0"/>
                <a:cs typeface="Helvetica" panose="020B0604020202020204" pitchFamily="34" charset="0"/>
              </a:rPr>
              <a:t>Ron Buckmire</a:t>
            </a:r>
          </a:p>
          <a:p>
            <a:endParaRPr lang="en-US" dirty="0"/>
          </a:p>
        </p:txBody>
      </p:sp>
      <p:sp>
        <p:nvSpPr>
          <p:cNvPr id="7" name="object 3"/>
          <p:cNvSpPr txBox="1"/>
          <p:nvPr/>
        </p:nvSpPr>
        <p:spPr>
          <a:xfrm>
            <a:off x="1269861" y="183959"/>
            <a:ext cx="7006590" cy="1186180"/>
          </a:xfrm>
          <a:prstGeom prst="rect">
            <a:avLst/>
          </a:prstGeom>
          <a:solidFill>
            <a:srgbClr val="00A3D7"/>
          </a:solidFill>
        </p:spPr>
        <p:txBody>
          <a:bodyPr vert="horz" wrap="square" lIns="0" tIns="0" rIns="0" bIns="0" rtlCol="0">
            <a:spAutoFit/>
          </a:bodyPr>
          <a:lstStyle/>
          <a:p>
            <a:pPr algn="ctr">
              <a:lnSpc>
                <a:spcPts val="4230"/>
              </a:lnSpc>
            </a:pPr>
            <a:r>
              <a:rPr sz="3600" spc="80" dirty="0">
                <a:solidFill>
                  <a:srgbClr val="FFFFFF"/>
                </a:solidFill>
                <a:latin typeface="Arial"/>
                <a:cs typeface="Arial"/>
              </a:rPr>
              <a:t>Electronic </a:t>
            </a:r>
            <a:r>
              <a:rPr sz="3600" spc="35" dirty="0">
                <a:solidFill>
                  <a:srgbClr val="FFFFFF"/>
                </a:solidFill>
                <a:latin typeface="Arial"/>
                <a:cs typeface="Arial"/>
              </a:rPr>
              <a:t>Seminar</a:t>
            </a:r>
            <a:r>
              <a:rPr sz="3600" spc="-95" dirty="0">
                <a:solidFill>
                  <a:srgbClr val="FFFFFF"/>
                </a:solidFill>
                <a:latin typeface="Arial"/>
                <a:cs typeface="Arial"/>
              </a:rPr>
              <a:t> </a:t>
            </a:r>
            <a:r>
              <a:rPr sz="3600" spc="95" dirty="0">
                <a:solidFill>
                  <a:srgbClr val="FFFFFF"/>
                </a:solidFill>
                <a:latin typeface="Arial"/>
                <a:cs typeface="Arial"/>
              </a:rPr>
              <a:t>on</a:t>
            </a:r>
            <a:endParaRPr sz="3600" dirty="0">
              <a:latin typeface="Arial"/>
              <a:cs typeface="Arial"/>
            </a:endParaRPr>
          </a:p>
          <a:p>
            <a:pPr marL="5715" algn="ctr">
              <a:lnSpc>
                <a:spcPct val="100000"/>
              </a:lnSpc>
              <a:spcBef>
                <a:spcPts val="80"/>
              </a:spcBef>
            </a:pPr>
            <a:r>
              <a:rPr sz="3600" spc="100" dirty="0">
                <a:solidFill>
                  <a:srgbClr val="FFFFFF"/>
                </a:solidFill>
                <a:latin typeface="Arial"/>
                <a:cs typeface="Arial"/>
              </a:rPr>
              <a:t>Mathematics</a:t>
            </a:r>
            <a:r>
              <a:rPr sz="3600" spc="-5" dirty="0">
                <a:solidFill>
                  <a:srgbClr val="FFFFFF"/>
                </a:solidFill>
                <a:latin typeface="Arial"/>
                <a:cs typeface="Arial"/>
              </a:rPr>
              <a:t> </a:t>
            </a:r>
            <a:r>
              <a:rPr sz="3600" spc="85" dirty="0">
                <a:solidFill>
                  <a:srgbClr val="FFFFFF"/>
                </a:solidFill>
                <a:latin typeface="Arial"/>
                <a:cs typeface="Arial"/>
              </a:rPr>
              <a:t>Education</a:t>
            </a:r>
            <a:endParaRPr sz="3600" dirty="0">
              <a:latin typeface="Arial"/>
              <a:cs typeface="Arial"/>
            </a:endParaRPr>
          </a:p>
        </p:txBody>
      </p:sp>
      <p:sp>
        <p:nvSpPr>
          <p:cNvPr id="8" name="Text Placeholder 4"/>
          <p:cNvSpPr txBox="1">
            <a:spLocks/>
          </p:cNvSpPr>
          <p:nvPr/>
        </p:nvSpPr>
        <p:spPr>
          <a:xfrm>
            <a:off x="5264727" y="4803922"/>
            <a:ext cx="3754582" cy="1004194"/>
          </a:xfrm>
          <a:prstGeom prst="rect">
            <a:avLst/>
          </a:prstGeom>
        </p:spPr>
        <p:txBody>
          <a:bodyPr vert="horz"/>
          <a:lstStyle>
            <a:lvl1pPr marL="0" indent="0" algn="l" defTabSz="457200" rtl="0" eaLnBrk="1" latinLnBrk="0" hangingPunct="1">
              <a:spcBef>
                <a:spcPct val="20000"/>
              </a:spcBef>
              <a:buFont typeface="Arial"/>
              <a:buNone/>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800" dirty="0">
                <a:latin typeface="Helvetica" panose="020B0604020202020204" pitchFamily="34" charset="0"/>
                <a:cs typeface="Helvetica" panose="020B0604020202020204" pitchFamily="34" charset="0"/>
              </a:rPr>
              <a:t>1</a:t>
            </a:r>
            <a:r>
              <a:rPr lang="en-US" sz="2800" dirty="0" smtClean="0">
                <a:latin typeface="Helvetica" panose="020B0604020202020204" pitchFamily="34" charset="0"/>
                <a:cs typeface="Helvetica" panose="020B0604020202020204" pitchFamily="34" charset="0"/>
              </a:rPr>
              <a:t>2p ET, Feb. 18, 2020</a:t>
            </a:r>
          </a:p>
          <a:p>
            <a:pPr algn="ctr"/>
            <a:r>
              <a:rPr lang="en-US" sz="2000" u="sng" spc="30" dirty="0" smtClean="0">
                <a:solidFill>
                  <a:srgbClr val="424242"/>
                </a:solidFill>
                <a:uFill>
                  <a:solidFill>
                    <a:srgbClr val="424242"/>
                  </a:solidFill>
                </a:uFill>
                <a:latin typeface="Arial"/>
                <a:cs typeface="Arial"/>
                <a:hlinkClick r:id="rId2"/>
              </a:rPr>
              <a:t>math.mit.edu/seminars/</a:t>
            </a:r>
            <a:r>
              <a:rPr lang="en-US" sz="2000" u="sng" spc="30" dirty="0" err="1" smtClean="0">
                <a:solidFill>
                  <a:srgbClr val="424242"/>
                </a:solidFill>
                <a:uFill>
                  <a:solidFill>
                    <a:srgbClr val="424242"/>
                  </a:solidFill>
                </a:uFill>
                <a:latin typeface="Arial"/>
                <a:cs typeface="Arial"/>
                <a:hlinkClick r:id="rId2"/>
              </a:rPr>
              <a:t>esme</a:t>
            </a:r>
            <a:endParaRPr lang="en-US" sz="2000" dirty="0"/>
          </a:p>
        </p:txBody>
      </p:sp>
    </p:spTree>
    <p:extLst>
      <p:ext uri="{BB962C8B-B14F-4D97-AF65-F5344CB8AC3E}">
        <p14:creationId xmlns:p14="http://schemas.microsoft.com/office/powerpoint/2010/main" val="193816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0" y="2287877"/>
            <a:ext cx="9144000" cy="1355868"/>
          </a:xfrm>
          <a:prstGeom prst="rect">
            <a:avLst/>
          </a:prstGeom>
        </p:spPr>
        <p:txBody>
          <a:bodyPr/>
          <a:lstStyle/>
          <a:p>
            <a:r>
              <a:rPr lang="en-US" sz="9600" b="1" dirty="0" smtClean="0"/>
              <a:t>POP QUIZ!</a:t>
            </a:r>
            <a:endParaRPr lang="en-US" sz="9600" b="1" dirty="0"/>
          </a:p>
        </p:txBody>
      </p:sp>
      <p:sp>
        <p:nvSpPr>
          <p:cNvPr id="8" name="Title 3"/>
          <p:cNvSpPr txBox="1">
            <a:spLocks/>
          </p:cNvSpPr>
          <p:nvPr/>
        </p:nvSpPr>
        <p:spPr>
          <a:xfrm>
            <a:off x="152400" y="3770313"/>
            <a:ext cx="9144000" cy="166066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b="1" dirty="0" smtClean="0"/>
              <a:t>Which mathematics organization has the most members?</a:t>
            </a:r>
            <a:endParaRPr lang="en-US" sz="5000" b="1" dirty="0"/>
          </a:p>
        </p:txBody>
      </p:sp>
    </p:spTree>
    <p:extLst>
      <p:ext uri="{BB962C8B-B14F-4D97-AF65-F5344CB8AC3E}">
        <p14:creationId xmlns:p14="http://schemas.microsoft.com/office/powerpoint/2010/main" val="2746452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11</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98" y="166254"/>
            <a:ext cx="8391698" cy="6216073"/>
          </a:xfrm>
          <a:prstGeom prst="rect">
            <a:avLst/>
          </a:prstGeom>
        </p:spPr>
      </p:pic>
    </p:spTree>
    <p:extLst>
      <p:ext uri="{BB962C8B-B14F-4D97-AF65-F5344CB8AC3E}">
        <p14:creationId xmlns:p14="http://schemas.microsoft.com/office/powerpoint/2010/main" val="164020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611" y="166254"/>
            <a:ext cx="8388472" cy="6216073"/>
          </a:xfrm>
          <a:prstGeom prst="rect">
            <a:avLst/>
          </a:prstGeom>
        </p:spPr>
      </p:pic>
    </p:spTree>
    <p:extLst>
      <p:ext uri="{BB962C8B-B14F-4D97-AF65-F5344CB8AC3E}">
        <p14:creationId xmlns:p14="http://schemas.microsoft.com/office/powerpoint/2010/main" val="3921397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13</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988551358"/>
              </p:ext>
            </p:extLst>
          </p:nvPr>
        </p:nvGraphicFramePr>
        <p:xfrm>
          <a:off x="512617" y="124691"/>
          <a:ext cx="7855527" cy="627149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Conference  Board of the Mathematical Sciences (CBMS)</a:t>
            </a:r>
            <a:endParaRPr lang="en-US" sz="1200" dirty="0"/>
          </a:p>
        </p:txBody>
      </p:sp>
    </p:spTree>
    <p:extLst>
      <p:ext uri="{BB962C8B-B14F-4D97-AF65-F5344CB8AC3E}">
        <p14:creationId xmlns:p14="http://schemas.microsoft.com/office/powerpoint/2010/main" val="3325213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14</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832414732"/>
              </p:ext>
            </p:extLst>
          </p:nvPr>
        </p:nvGraphicFramePr>
        <p:xfrm>
          <a:off x="512617" y="124691"/>
          <a:ext cx="7855527" cy="6271491"/>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Conference  Board of the Mathematical Sciences (CBMS)</a:t>
            </a:r>
            <a:endParaRPr lang="en-US" sz="1200" dirty="0"/>
          </a:p>
        </p:txBody>
      </p:sp>
    </p:spTree>
    <p:extLst>
      <p:ext uri="{BB962C8B-B14F-4D97-AF65-F5344CB8AC3E}">
        <p14:creationId xmlns:p14="http://schemas.microsoft.com/office/powerpoint/2010/main" val="112787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15</a:t>
            </a:fld>
            <a:endParaRPr lang="en-US" dirty="0"/>
          </a:p>
        </p:txBody>
      </p:sp>
      <p:sp>
        <p:nvSpPr>
          <p:cNvPr id="8" name="Title 1"/>
          <p:cNvSpPr txBox="1">
            <a:spLocks/>
          </p:cNvSpPr>
          <p:nvPr/>
        </p:nvSpPr>
        <p:spPr>
          <a:xfrm>
            <a:off x="777261" y="6262928"/>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Society for Industrial and Applied Mathematics, 2019.</a:t>
            </a:r>
            <a:endParaRPr lang="en-US" sz="1200" dirty="0"/>
          </a:p>
        </p:txBody>
      </p:sp>
      <p:sp>
        <p:nvSpPr>
          <p:cNvPr id="4" name="AutoShape 2" descr="Image result for siam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 Placeholder 2"/>
          <p:cNvSpPr>
            <a:spLocks noGrp="1"/>
          </p:cNvSpPr>
          <p:nvPr>
            <p:ph type="body" sz="quarter" idx="10"/>
          </p:nvPr>
        </p:nvSpPr>
        <p:spPr>
          <a:xfrm>
            <a:off x="260347" y="160338"/>
            <a:ext cx="8883650" cy="588818"/>
          </a:xfrm>
        </p:spPr>
        <p:txBody>
          <a:bodyPr/>
          <a:lstStyle/>
          <a:p>
            <a:r>
              <a:rPr lang="en-US" sz="4000" dirty="0" smtClean="0"/>
              <a:t>Membership Demographics of SIAM</a:t>
            </a:r>
          </a:p>
          <a:p>
            <a:endParaRPr lang="en-US" dirty="0"/>
          </a:p>
        </p:txBody>
      </p:sp>
      <p:graphicFrame>
        <p:nvGraphicFramePr>
          <p:cNvPr id="10" name="Table 9"/>
          <p:cNvGraphicFramePr>
            <a:graphicFrameLocks noGrp="1"/>
          </p:cNvGraphicFramePr>
          <p:nvPr>
            <p:extLst/>
          </p:nvPr>
        </p:nvGraphicFramePr>
        <p:xfrm>
          <a:off x="260350" y="812945"/>
          <a:ext cx="8629649" cy="1828800"/>
        </p:xfrm>
        <a:graphic>
          <a:graphicData uri="http://schemas.openxmlformats.org/drawingml/2006/table">
            <a:tbl>
              <a:tblPr firstRow="1" bandRow="1">
                <a:tableStyleId>{5C22544A-7EE6-4342-B048-85BDC9FD1C3A}</a:tableStyleId>
              </a:tblPr>
              <a:tblGrid>
                <a:gridCol w="4464050">
                  <a:extLst>
                    <a:ext uri="{9D8B030D-6E8A-4147-A177-3AD203B41FA5}">
                      <a16:colId xmlns:a16="http://schemas.microsoft.com/office/drawing/2014/main" val="3052716198"/>
                    </a:ext>
                  </a:extLst>
                </a:gridCol>
                <a:gridCol w="1778738">
                  <a:extLst>
                    <a:ext uri="{9D8B030D-6E8A-4147-A177-3AD203B41FA5}">
                      <a16:colId xmlns:a16="http://schemas.microsoft.com/office/drawing/2014/main" val="1595052540"/>
                    </a:ext>
                  </a:extLst>
                </a:gridCol>
                <a:gridCol w="2386861">
                  <a:extLst>
                    <a:ext uri="{9D8B030D-6E8A-4147-A177-3AD203B41FA5}">
                      <a16:colId xmlns:a16="http://schemas.microsoft.com/office/drawing/2014/main" val="4088029116"/>
                    </a:ext>
                  </a:extLst>
                </a:gridCol>
              </a:tblGrid>
              <a:tr h="450580">
                <a:tc>
                  <a:txBody>
                    <a:bodyPr/>
                    <a:lstStyle/>
                    <a:p>
                      <a:r>
                        <a:rPr lang="en-US" sz="2400" dirty="0" smtClean="0"/>
                        <a:t>All Membership (Non-Student)</a:t>
                      </a:r>
                      <a:endParaRPr lang="en-US" sz="2400" dirty="0"/>
                    </a:p>
                  </a:txBody>
                  <a:tcPr/>
                </a:tc>
                <a:tc>
                  <a:txBody>
                    <a:bodyPr/>
                    <a:lstStyle/>
                    <a:p>
                      <a:r>
                        <a:rPr lang="en-US" sz="2400" b="1" dirty="0" smtClean="0"/>
                        <a:t>Number</a:t>
                      </a:r>
                      <a:endParaRPr lang="en-US" sz="2400" b="1" dirty="0"/>
                    </a:p>
                  </a:txBody>
                  <a:tcPr/>
                </a:tc>
                <a:tc>
                  <a:txBody>
                    <a:bodyPr/>
                    <a:lstStyle/>
                    <a:p>
                      <a:r>
                        <a:rPr lang="en-US" sz="2400" b="1" dirty="0" smtClean="0"/>
                        <a:t>Percentage</a:t>
                      </a:r>
                      <a:endParaRPr lang="en-US" sz="2400" b="1" dirty="0"/>
                    </a:p>
                  </a:txBody>
                  <a:tcPr/>
                </a:tc>
                <a:extLst>
                  <a:ext uri="{0D108BD9-81ED-4DB2-BD59-A6C34878D82A}">
                    <a16:rowId xmlns:a16="http://schemas.microsoft.com/office/drawing/2014/main" val="3526278389"/>
                  </a:ext>
                </a:extLst>
              </a:tr>
              <a:tr h="450580">
                <a:tc>
                  <a:txBody>
                    <a:bodyPr/>
                    <a:lstStyle/>
                    <a:p>
                      <a:r>
                        <a:rPr lang="en-US" sz="2400" dirty="0" smtClean="0"/>
                        <a:t>Male</a:t>
                      </a:r>
                      <a:endParaRPr lang="en-US" sz="2400" dirty="0"/>
                    </a:p>
                  </a:txBody>
                  <a:tcPr/>
                </a:tc>
                <a:tc>
                  <a:txBody>
                    <a:bodyPr/>
                    <a:lstStyle/>
                    <a:p>
                      <a:r>
                        <a:rPr lang="en-US" sz="2400" b="1" dirty="0" smtClean="0"/>
                        <a:t>6446</a:t>
                      </a:r>
                    </a:p>
                  </a:txBody>
                  <a:tcPr/>
                </a:tc>
                <a:tc>
                  <a:txBody>
                    <a:bodyPr/>
                    <a:lstStyle/>
                    <a:p>
                      <a:r>
                        <a:rPr lang="en-US" sz="2400" b="1" dirty="0" smtClean="0"/>
                        <a:t>78.70</a:t>
                      </a:r>
                    </a:p>
                  </a:txBody>
                  <a:tcPr/>
                </a:tc>
                <a:extLst>
                  <a:ext uri="{0D108BD9-81ED-4DB2-BD59-A6C34878D82A}">
                    <a16:rowId xmlns:a16="http://schemas.microsoft.com/office/drawing/2014/main" val="2189377974"/>
                  </a:ext>
                </a:extLst>
              </a:tr>
              <a:tr h="450580">
                <a:tc>
                  <a:txBody>
                    <a:bodyPr/>
                    <a:lstStyle/>
                    <a:p>
                      <a:r>
                        <a:rPr lang="en-US" sz="2400" dirty="0" smtClean="0"/>
                        <a:t>Female</a:t>
                      </a:r>
                      <a:endParaRPr lang="en-US" sz="2400" dirty="0"/>
                    </a:p>
                  </a:txBody>
                  <a:tcPr/>
                </a:tc>
                <a:tc>
                  <a:txBody>
                    <a:bodyPr/>
                    <a:lstStyle/>
                    <a:p>
                      <a:r>
                        <a:rPr lang="en-US" sz="2400" b="1" dirty="0" smtClean="0"/>
                        <a:t>1171</a:t>
                      </a:r>
                    </a:p>
                  </a:txBody>
                  <a:tcPr/>
                </a:tc>
                <a:tc>
                  <a:txBody>
                    <a:bodyPr/>
                    <a:lstStyle/>
                    <a:p>
                      <a:r>
                        <a:rPr lang="en-US" sz="2400" b="1" dirty="0" smtClean="0"/>
                        <a:t>14.30</a:t>
                      </a:r>
                      <a:endParaRPr lang="en-US" sz="2400" b="1" dirty="0"/>
                    </a:p>
                  </a:txBody>
                  <a:tcPr/>
                </a:tc>
                <a:extLst>
                  <a:ext uri="{0D108BD9-81ED-4DB2-BD59-A6C34878D82A}">
                    <a16:rowId xmlns:a16="http://schemas.microsoft.com/office/drawing/2014/main" val="2109595317"/>
                  </a:ext>
                </a:extLst>
              </a:tr>
              <a:tr h="450580">
                <a:tc>
                  <a:txBody>
                    <a:bodyPr/>
                    <a:lstStyle/>
                    <a:p>
                      <a:r>
                        <a:rPr lang="en-US" sz="2400" dirty="0" smtClean="0"/>
                        <a:t>Unanswered</a:t>
                      </a:r>
                      <a:endParaRPr lang="en-US" sz="2400" dirty="0"/>
                    </a:p>
                  </a:txBody>
                  <a:tcPr/>
                </a:tc>
                <a:tc>
                  <a:txBody>
                    <a:bodyPr/>
                    <a:lstStyle/>
                    <a:p>
                      <a:r>
                        <a:rPr lang="en-US" sz="2400" b="1" dirty="0" smtClean="0"/>
                        <a:t>569</a:t>
                      </a:r>
                      <a:endParaRPr lang="en-US" sz="2400" b="1" dirty="0"/>
                    </a:p>
                  </a:txBody>
                  <a:tcPr/>
                </a:tc>
                <a:tc>
                  <a:txBody>
                    <a:bodyPr/>
                    <a:lstStyle/>
                    <a:p>
                      <a:r>
                        <a:rPr lang="en-US" sz="2400" b="1" dirty="0" smtClean="0"/>
                        <a:t>6.95</a:t>
                      </a:r>
                      <a:endParaRPr lang="en-US" sz="2400" b="1" dirty="0"/>
                    </a:p>
                  </a:txBody>
                  <a:tcPr/>
                </a:tc>
                <a:extLst>
                  <a:ext uri="{0D108BD9-81ED-4DB2-BD59-A6C34878D82A}">
                    <a16:rowId xmlns:a16="http://schemas.microsoft.com/office/drawing/2014/main" val="362169029"/>
                  </a:ext>
                </a:extLst>
              </a:tr>
            </a:tbl>
          </a:graphicData>
        </a:graphic>
      </p:graphicFrame>
      <p:graphicFrame>
        <p:nvGraphicFramePr>
          <p:cNvPr id="14" name="Table 13"/>
          <p:cNvGraphicFramePr>
            <a:graphicFrameLocks noGrp="1"/>
          </p:cNvGraphicFramePr>
          <p:nvPr>
            <p:extLst/>
          </p:nvPr>
        </p:nvGraphicFramePr>
        <p:xfrm>
          <a:off x="260346" y="2752196"/>
          <a:ext cx="8629649" cy="1828800"/>
        </p:xfrm>
        <a:graphic>
          <a:graphicData uri="http://schemas.openxmlformats.org/drawingml/2006/table">
            <a:tbl>
              <a:tblPr firstRow="1" bandRow="1">
                <a:tableStyleId>{5C22544A-7EE6-4342-B048-85BDC9FD1C3A}</a:tableStyleId>
              </a:tblPr>
              <a:tblGrid>
                <a:gridCol w="4477909">
                  <a:extLst>
                    <a:ext uri="{9D8B030D-6E8A-4147-A177-3AD203B41FA5}">
                      <a16:colId xmlns:a16="http://schemas.microsoft.com/office/drawing/2014/main" val="3052716198"/>
                    </a:ext>
                  </a:extLst>
                </a:gridCol>
                <a:gridCol w="1764879">
                  <a:extLst>
                    <a:ext uri="{9D8B030D-6E8A-4147-A177-3AD203B41FA5}">
                      <a16:colId xmlns:a16="http://schemas.microsoft.com/office/drawing/2014/main" val="1595052540"/>
                    </a:ext>
                  </a:extLst>
                </a:gridCol>
                <a:gridCol w="2386861">
                  <a:extLst>
                    <a:ext uri="{9D8B030D-6E8A-4147-A177-3AD203B41FA5}">
                      <a16:colId xmlns:a16="http://schemas.microsoft.com/office/drawing/2014/main" val="4088029116"/>
                    </a:ext>
                  </a:extLst>
                </a:gridCol>
              </a:tblGrid>
              <a:tr h="0">
                <a:tc>
                  <a:txBody>
                    <a:bodyPr/>
                    <a:lstStyle/>
                    <a:p>
                      <a:r>
                        <a:rPr lang="en-US" sz="2400" dirty="0" smtClean="0"/>
                        <a:t>Regular Membership</a:t>
                      </a:r>
                      <a:r>
                        <a:rPr lang="en-US" sz="2400" baseline="0" dirty="0" smtClean="0"/>
                        <a:t> </a:t>
                      </a:r>
                      <a:r>
                        <a:rPr lang="en-US" sz="2400" dirty="0" smtClean="0"/>
                        <a:t>(U.S. Only)</a:t>
                      </a:r>
                      <a:endParaRPr lang="en-US" sz="2400" dirty="0"/>
                    </a:p>
                  </a:txBody>
                  <a:tcPr/>
                </a:tc>
                <a:tc>
                  <a:txBody>
                    <a:bodyPr/>
                    <a:lstStyle/>
                    <a:p>
                      <a:r>
                        <a:rPr lang="en-US" sz="2400" b="1" dirty="0" smtClean="0"/>
                        <a:t>Number</a:t>
                      </a:r>
                      <a:endParaRPr lang="en-US" sz="2400" b="1" dirty="0"/>
                    </a:p>
                  </a:txBody>
                  <a:tcPr/>
                </a:tc>
                <a:tc>
                  <a:txBody>
                    <a:bodyPr/>
                    <a:lstStyle/>
                    <a:p>
                      <a:r>
                        <a:rPr lang="en-US" sz="2400" b="1" dirty="0" smtClean="0"/>
                        <a:t>Percentage</a:t>
                      </a:r>
                      <a:endParaRPr lang="en-US" sz="2400" b="1" dirty="0"/>
                    </a:p>
                  </a:txBody>
                  <a:tcPr/>
                </a:tc>
                <a:extLst>
                  <a:ext uri="{0D108BD9-81ED-4DB2-BD59-A6C34878D82A}">
                    <a16:rowId xmlns:a16="http://schemas.microsoft.com/office/drawing/2014/main" val="3526278389"/>
                  </a:ext>
                </a:extLst>
              </a:tr>
              <a:tr h="450580">
                <a:tc>
                  <a:txBody>
                    <a:bodyPr/>
                    <a:lstStyle/>
                    <a:p>
                      <a:r>
                        <a:rPr lang="en-US" sz="2400" dirty="0" smtClean="0"/>
                        <a:t>Male</a:t>
                      </a:r>
                      <a:endParaRPr lang="en-US" sz="2400" dirty="0"/>
                    </a:p>
                  </a:txBody>
                  <a:tcPr/>
                </a:tc>
                <a:tc>
                  <a:txBody>
                    <a:bodyPr/>
                    <a:lstStyle/>
                    <a:p>
                      <a:r>
                        <a:rPr lang="en-US" sz="2400" b="1" dirty="0" smtClean="0"/>
                        <a:t>6432</a:t>
                      </a:r>
                    </a:p>
                  </a:txBody>
                  <a:tcPr/>
                </a:tc>
                <a:tc>
                  <a:txBody>
                    <a:bodyPr/>
                    <a:lstStyle/>
                    <a:p>
                      <a:r>
                        <a:rPr lang="en-US" sz="2400" b="1" dirty="0" smtClean="0"/>
                        <a:t>69.95</a:t>
                      </a:r>
                    </a:p>
                  </a:txBody>
                  <a:tcPr/>
                </a:tc>
                <a:extLst>
                  <a:ext uri="{0D108BD9-81ED-4DB2-BD59-A6C34878D82A}">
                    <a16:rowId xmlns:a16="http://schemas.microsoft.com/office/drawing/2014/main" val="2189377974"/>
                  </a:ext>
                </a:extLst>
              </a:tr>
              <a:tr h="450580">
                <a:tc>
                  <a:txBody>
                    <a:bodyPr/>
                    <a:lstStyle/>
                    <a:p>
                      <a:r>
                        <a:rPr lang="en-US" sz="2400" dirty="0" smtClean="0"/>
                        <a:t>Female</a:t>
                      </a:r>
                      <a:endParaRPr lang="en-US" sz="2400" dirty="0"/>
                    </a:p>
                  </a:txBody>
                  <a:tcPr/>
                </a:tc>
                <a:tc>
                  <a:txBody>
                    <a:bodyPr/>
                    <a:lstStyle/>
                    <a:p>
                      <a:r>
                        <a:rPr lang="en-US" sz="2400" b="1" dirty="0" smtClean="0"/>
                        <a:t>1788</a:t>
                      </a:r>
                    </a:p>
                  </a:txBody>
                  <a:tcPr/>
                </a:tc>
                <a:tc>
                  <a:txBody>
                    <a:bodyPr/>
                    <a:lstStyle/>
                    <a:p>
                      <a:r>
                        <a:rPr lang="en-US" sz="2400" b="1" dirty="0" smtClean="0"/>
                        <a:t>19.45</a:t>
                      </a:r>
                      <a:endParaRPr lang="en-US" sz="2400" b="1" dirty="0"/>
                    </a:p>
                  </a:txBody>
                  <a:tcPr/>
                </a:tc>
                <a:extLst>
                  <a:ext uri="{0D108BD9-81ED-4DB2-BD59-A6C34878D82A}">
                    <a16:rowId xmlns:a16="http://schemas.microsoft.com/office/drawing/2014/main" val="2109595317"/>
                  </a:ext>
                </a:extLst>
              </a:tr>
              <a:tr h="450580">
                <a:tc>
                  <a:txBody>
                    <a:bodyPr/>
                    <a:lstStyle/>
                    <a:p>
                      <a:r>
                        <a:rPr lang="en-US" sz="2400" dirty="0" smtClean="0"/>
                        <a:t>Unanswered</a:t>
                      </a:r>
                      <a:endParaRPr lang="en-US" sz="2400" dirty="0"/>
                    </a:p>
                  </a:txBody>
                  <a:tcPr/>
                </a:tc>
                <a:tc>
                  <a:txBody>
                    <a:bodyPr/>
                    <a:lstStyle/>
                    <a:p>
                      <a:r>
                        <a:rPr lang="en-US" sz="2400" b="1" dirty="0" smtClean="0"/>
                        <a:t>961</a:t>
                      </a:r>
                      <a:endParaRPr lang="en-US" sz="2400" b="1" dirty="0"/>
                    </a:p>
                  </a:txBody>
                  <a:tcPr/>
                </a:tc>
                <a:tc>
                  <a:txBody>
                    <a:bodyPr/>
                    <a:lstStyle/>
                    <a:p>
                      <a:r>
                        <a:rPr lang="en-US" sz="2400" b="1" dirty="0" smtClean="0"/>
                        <a:t>10.45</a:t>
                      </a:r>
                      <a:endParaRPr lang="en-US" sz="2400" b="1" dirty="0"/>
                    </a:p>
                  </a:txBody>
                  <a:tcPr/>
                </a:tc>
                <a:extLst>
                  <a:ext uri="{0D108BD9-81ED-4DB2-BD59-A6C34878D82A}">
                    <a16:rowId xmlns:a16="http://schemas.microsoft.com/office/drawing/2014/main" val="362169029"/>
                  </a:ext>
                </a:extLst>
              </a:tr>
            </a:tbl>
          </a:graphicData>
        </a:graphic>
      </p:graphicFrame>
      <p:graphicFrame>
        <p:nvGraphicFramePr>
          <p:cNvPr id="16" name="Table 15"/>
          <p:cNvGraphicFramePr>
            <a:graphicFrameLocks noGrp="1"/>
          </p:cNvGraphicFramePr>
          <p:nvPr>
            <p:extLst/>
          </p:nvPr>
        </p:nvGraphicFramePr>
        <p:xfrm>
          <a:off x="260345" y="4681682"/>
          <a:ext cx="8629649" cy="1828800"/>
        </p:xfrm>
        <a:graphic>
          <a:graphicData uri="http://schemas.openxmlformats.org/drawingml/2006/table">
            <a:tbl>
              <a:tblPr firstRow="1" bandRow="1">
                <a:tableStyleId>{5C22544A-7EE6-4342-B048-85BDC9FD1C3A}</a:tableStyleId>
              </a:tblPr>
              <a:tblGrid>
                <a:gridCol w="4477909">
                  <a:extLst>
                    <a:ext uri="{9D8B030D-6E8A-4147-A177-3AD203B41FA5}">
                      <a16:colId xmlns:a16="http://schemas.microsoft.com/office/drawing/2014/main" val="3052716198"/>
                    </a:ext>
                  </a:extLst>
                </a:gridCol>
                <a:gridCol w="1764879">
                  <a:extLst>
                    <a:ext uri="{9D8B030D-6E8A-4147-A177-3AD203B41FA5}">
                      <a16:colId xmlns:a16="http://schemas.microsoft.com/office/drawing/2014/main" val="1595052540"/>
                    </a:ext>
                  </a:extLst>
                </a:gridCol>
                <a:gridCol w="2386861">
                  <a:extLst>
                    <a:ext uri="{9D8B030D-6E8A-4147-A177-3AD203B41FA5}">
                      <a16:colId xmlns:a16="http://schemas.microsoft.com/office/drawing/2014/main" val="4088029116"/>
                    </a:ext>
                  </a:extLst>
                </a:gridCol>
              </a:tblGrid>
              <a:tr h="0">
                <a:tc>
                  <a:txBody>
                    <a:bodyPr/>
                    <a:lstStyle/>
                    <a:p>
                      <a:r>
                        <a:rPr lang="en-US" sz="2400" dirty="0" smtClean="0"/>
                        <a:t>Regular Membership</a:t>
                      </a:r>
                      <a:r>
                        <a:rPr lang="en-US" sz="2400" baseline="0" dirty="0" smtClean="0"/>
                        <a:t> </a:t>
                      </a:r>
                      <a:r>
                        <a:rPr lang="en-US" sz="2400" dirty="0" smtClean="0"/>
                        <a:t>(Non U.S.)</a:t>
                      </a:r>
                      <a:endParaRPr lang="en-US" sz="2400" dirty="0"/>
                    </a:p>
                  </a:txBody>
                  <a:tcPr/>
                </a:tc>
                <a:tc>
                  <a:txBody>
                    <a:bodyPr/>
                    <a:lstStyle/>
                    <a:p>
                      <a:r>
                        <a:rPr lang="en-US" sz="2400" b="1" dirty="0" smtClean="0"/>
                        <a:t>Number</a:t>
                      </a:r>
                      <a:endParaRPr lang="en-US" sz="2400" b="1" dirty="0"/>
                    </a:p>
                  </a:txBody>
                  <a:tcPr/>
                </a:tc>
                <a:tc>
                  <a:txBody>
                    <a:bodyPr/>
                    <a:lstStyle/>
                    <a:p>
                      <a:r>
                        <a:rPr lang="en-US" sz="2400" b="1" dirty="0" smtClean="0"/>
                        <a:t>Percentage</a:t>
                      </a:r>
                      <a:endParaRPr lang="en-US" sz="2400" b="1" dirty="0"/>
                    </a:p>
                  </a:txBody>
                  <a:tcPr/>
                </a:tc>
                <a:extLst>
                  <a:ext uri="{0D108BD9-81ED-4DB2-BD59-A6C34878D82A}">
                    <a16:rowId xmlns:a16="http://schemas.microsoft.com/office/drawing/2014/main" val="3526278389"/>
                  </a:ext>
                </a:extLst>
              </a:tr>
              <a:tr h="450580">
                <a:tc>
                  <a:txBody>
                    <a:bodyPr/>
                    <a:lstStyle/>
                    <a:p>
                      <a:r>
                        <a:rPr lang="en-US" sz="2400" dirty="0" smtClean="0"/>
                        <a:t>Male</a:t>
                      </a:r>
                      <a:endParaRPr lang="en-US" sz="2400" dirty="0"/>
                    </a:p>
                  </a:txBody>
                  <a:tcPr/>
                </a:tc>
                <a:tc>
                  <a:txBody>
                    <a:bodyPr/>
                    <a:lstStyle/>
                    <a:p>
                      <a:r>
                        <a:rPr lang="en-US" sz="2400" b="1" dirty="0" smtClean="0"/>
                        <a:t>3580</a:t>
                      </a:r>
                    </a:p>
                  </a:txBody>
                  <a:tcPr/>
                </a:tc>
                <a:tc>
                  <a:txBody>
                    <a:bodyPr/>
                    <a:lstStyle/>
                    <a:p>
                      <a:r>
                        <a:rPr lang="en-US" sz="2400" b="1" dirty="0" smtClean="0"/>
                        <a:t>74.37</a:t>
                      </a:r>
                    </a:p>
                  </a:txBody>
                  <a:tcPr/>
                </a:tc>
                <a:extLst>
                  <a:ext uri="{0D108BD9-81ED-4DB2-BD59-A6C34878D82A}">
                    <a16:rowId xmlns:a16="http://schemas.microsoft.com/office/drawing/2014/main" val="2189377974"/>
                  </a:ext>
                </a:extLst>
              </a:tr>
              <a:tr h="450580">
                <a:tc>
                  <a:txBody>
                    <a:bodyPr/>
                    <a:lstStyle/>
                    <a:p>
                      <a:r>
                        <a:rPr lang="en-US" sz="2400" dirty="0" smtClean="0"/>
                        <a:t>Female</a:t>
                      </a:r>
                      <a:endParaRPr lang="en-US" sz="2400" dirty="0"/>
                    </a:p>
                  </a:txBody>
                  <a:tcPr/>
                </a:tc>
                <a:tc>
                  <a:txBody>
                    <a:bodyPr/>
                    <a:lstStyle/>
                    <a:p>
                      <a:r>
                        <a:rPr lang="en-US" sz="2400" b="1" dirty="0" smtClean="0"/>
                        <a:t>685</a:t>
                      </a:r>
                    </a:p>
                  </a:txBody>
                  <a:tcPr/>
                </a:tc>
                <a:tc>
                  <a:txBody>
                    <a:bodyPr/>
                    <a:lstStyle/>
                    <a:p>
                      <a:r>
                        <a:rPr lang="en-US" sz="2400" b="1" dirty="0" smtClean="0"/>
                        <a:t>14.23</a:t>
                      </a:r>
                      <a:endParaRPr lang="en-US" sz="2400" b="1" dirty="0"/>
                    </a:p>
                  </a:txBody>
                  <a:tcPr/>
                </a:tc>
                <a:extLst>
                  <a:ext uri="{0D108BD9-81ED-4DB2-BD59-A6C34878D82A}">
                    <a16:rowId xmlns:a16="http://schemas.microsoft.com/office/drawing/2014/main" val="2109595317"/>
                  </a:ext>
                </a:extLst>
              </a:tr>
              <a:tr h="450580">
                <a:tc>
                  <a:txBody>
                    <a:bodyPr/>
                    <a:lstStyle/>
                    <a:p>
                      <a:r>
                        <a:rPr lang="en-US" sz="2400" dirty="0" smtClean="0"/>
                        <a:t>Unanswered</a:t>
                      </a:r>
                      <a:endParaRPr lang="en-US" sz="2400" dirty="0"/>
                    </a:p>
                  </a:txBody>
                  <a:tcPr/>
                </a:tc>
                <a:tc>
                  <a:txBody>
                    <a:bodyPr/>
                    <a:lstStyle/>
                    <a:p>
                      <a:r>
                        <a:rPr lang="en-US" sz="2400" b="1" dirty="0" smtClean="0"/>
                        <a:t>544</a:t>
                      </a:r>
                      <a:endParaRPr lang="en-US" sz="2400" b="1" dirty="0"/>
                    </a:p>
                  </a:txBody>
                  <a:tcPr/>
                </a:tc>
                <a:tc>
                  <a:txBody>
                    <a:bodyPr/>
                    <a:lstStyle/>
                    <a:p>
                      <a:r>
                        <a:rPr lang="en-US" sz="2400" b="1" dirty="0" smtClean="0"/>
                        <a:t>11.30</a:t>
                      </a:r>
                      <a:endParaRPr lang="en-US" sz="2400" b="1" dirty="0"/>
                    </a:p>
                  </a:txBody>
                  <a:tcPr/>
                </a:tc>
                <a:extLst>
                  <a:ext uri="{0D108BD9-81ED-4DB2-BD59-A6C34878D82A}">
                    <a16:rowId xmlns:a16="http://schemas.microsoft.com/office/drawing/2014/main" val="362169029"/>
                  </a:ext>
                </a:extLst>
              </a:tr>
            </a:tbl>
          </a:graphicData>
        </a:graphic>
      </p:graphicFrame>
    </p:spTree>
    <p:extLst>
      <p:ext uri="{BB962C8B-B14F-4D97-AF65-F5344CB8AC3E}">
        <p14:creationId xmlns:p14="http://schemas.microsoft.com/office/powerpoint/2010/main" val="431215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2200996"/>
          </a:xfrm>
          <a:prstGeom prst="rect">
            <a:avLst/>
          </a:prstGeom>
        </p:spPr>
        <p:txBody>
          <a:bodyPr/>
          <a:lstStyle/>
          <a:p>
            <a:r>
              <a:rPr lang="en-US" sz="4800" b="1" dirty="0">
                <a:solidFill>
                  <a:schemeClr val="bg1"/>
                </a:solidFill>
              </a:rPr>
              <a:t>(Some)</a:t>
            </a:r>
            <a:br>
              <a:rPr lang="en-US" sz="4800" b="1" dirty="0">
                <a:solidFill>
                  <a:schemeClr val="bg1"/>
                </a:solidFill>
              </a:rPr>
            </a:br>
            <a:r>
              <a:rPr lang="en-US" sz="4800" b="1" dirty="0">
                <a:solidFill>
                  <a:schemeClr val="bg1"/>
                </a:solidFill>
              </a:rPr>
              <a:t>Demographics of the </a:t>
            </a: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United </a:t>
            </a:r>
            <a:r>
              <a:rPr lang="en-US" sz="4800" b="1" dirty="0">
                <a:solidFill>
                  <a:schemeClr val="bg1"/>
                </a:solidFill>
              </a:rPr>
              <a:t>States</a:t>
            </a:r>
            <a:endParaRPr lang="en-US" sz="5000" b="1" dirty="0">
              <a:solidFill>
                <a:schemeClr val="bg1"/>
              </a:solidFill>
            </a:endParaRPr>
          </a:p>
        </p:txBody>
      </p:sp>
    </p:spTree>
    <p:extLst>
      <p:ext uri="{BB962C8B-B14F-4D97-AF65-F5344CB8AC3E}">
        <p14:creationId xmlns:p14="http://schemas.microsoft.com/office/powerpoint/2010/main" val="2645679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idx="4294967295"/>
          </p:nvPr>
        </p:nvSpPr>
        <p:spPr>
          <a:xfrm>
            <a:off x="0" y="2287877"/>
            <a:ext cx="9144000" cy="1355868"/>
          </a:xfrm>
          <a:prstGeom prst="rect">
            <a:avLst/>
          </a:prstGeom>
        </p:spPr>
        <p:txBody>
          <a:bodyPr/>
          <a:lstStyle/>
          <a:p>
            <a:pPr algn="ctr"/>
            <a:r>
              <a:rPr lang="en-US" sz="9600" b="1" dirty="0" smtClean="0"/>
              <a:t>POP QUIZ!</a:t>
            </a:r>
            <a:endParaRPr lang="en-US" sz="9600" b="1" dirty="0"/>
          </a:p>
        </p:txBody>
      </p:sp>
      <p:sp>
        <p:nvSpPr>
          <p:cNvPr id="8" name="Title 3"/>
          <p:cNvSpPr txBox="1">
            <a:spLocks/>
          </p:cNvSpPr>
          <p:nvPr/>
        </p:nvSpPr>
        <p:spPr>
          <a:xfrm>
            <a:off x="152400" y="3770313"/>
            <a:ext cx="9144000" cy="181306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000" b="1" dirty="0" smtClean="0"/>
              <a:t>What is the percentage of the U.S. population that is white?</a:t>
            </a:r>
            <a:endParaRPr lang="en-US" sz="5000" b="1" dirty="0"/>
          </a:p>
        </p:txBody>
      </p:sp>
    </p:spTree>
    <p:extLst>
      <p:ext uri="{BB962C8B-B14F-4D97-AF65-F5344CB8AC3E}">
        <p14:creationId xmlns:p14="http://schemas.microsoft.com/office/powerpoint/2010/main" val="1551842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18</a:t>
            </a:fld>
            <a:endParaRPr lang="en-US" dirty="0"/>
          </a:p>
        </p:txBody>
      </p:sp>
      <p:sp>
        <p:nvSpPr>
          <p:cNvPr id="3" name="Text Placeholder 2"/>
          <p:cNvSpPr>
            <a:spLocks noGrp="1"/>
          </p:cNvSpPr>
          <p:nvPr>
            <p:ph type="body" sz="quarter" idx="10"/>
          </p:nvPr>
        </p:nvSpPr>
        <p:spPr/>
        <p:txBody>
          <a:bodyPr/>
          <a:lstStyle/>
          <a:p>
            <a:r>
              <a:rPr lang="en-US" dirty="0" smtClean="0"/>
              <a:t>Race and Ethnicity in the U.S.</a:t>
            </a:r>
            <a:endParaRPr lang="en-US" dirty="0"/>
          </a:p>
        </p:txBody>
      </p:sp>
      <p:graphicFrame>
        <p:nvGraphicFramePr>
          <p:cNvPr id="5" name="Table 4"/>
          <p:cNvGraphicFramePr>
            <a:graphicFrameLocks noGrp="1"/>
          </p:cNvGraphicFramePr>
          <p:nvPr>
            <p:extLst/>
          </p:nvPr>
        </p:nvGraphicFramePr>
        <p:xfrm>
          <a:off x="260350" y="1024009"/>
          <a:ext cx="8629650" cy="5384010"/>
        </p:xfrm>
        <a:graphic>
          <a:graphicData uri="http://schemas.openxmlformats.org/drawingml/2006/table">
            <a:tbl>
              <a:tblPr firstRow="1" bandRow="1">
                <a:tableStyleId>{5C22544A-7EE6-4342-B048-85BDC9FD1C3A}</a:tableStyleId>
              </a:tblPr>
              <a:tblGrid>
                <a:gridCol w="5330199">
                  <a:extLst>
                    <a:ext uri="{9D8B030D-6E8A-4147-A177-3AD203B41FA5}">
                      <a16:colId xmlns:a16="http://schemas.microsoft.com/office/drawing/2014/main" val="3052716198"/>
                    </a:ext>
                  </a:extLst>
                </a:gridCol>
                <a:gridCol w="3299451">
                  <a:extLst>
                    <a:ext uri="{9D8B030D-6E8A-4147-A177-3AD203B41FA5}">
                      <a16:colId xmlns:a16="http://schemas.microsoft.com/office/drawing/2014/main" val="4088029116"/>
                    </a:ext>
                  </a:extLst>
                </a:gridCol>
              </a:tblGrid>
              <a:tr h="562055">
                <a:tc>
                  <a:txBody>
                    <a:bodyPr/>
                    <a:lstStyle/>
                    <a:p>
                      <a:r>
                        <a:rPr lang="en-US" sz="3000" dirty="0" smtClean="0"/>
                        <a:t>Categories (Race and Ethnicity)</a:t>
                      </a:r>
                      <a:endParaRPr lang="en-US" sz="3000" dirty="0"/>
                    </a:p>
                  </a:txBody>
                  <a:tcPr/>
                </a:tc>
                <a:tc>
                  <a:txBody>
                    <a:bodyPr/>
                    <a:lstStyle/>
                    <a:p>
                      <a:r>
                        <a:rPr lang="en-US" sz="3000" b="1" dirty="0" smtClean="0"/>
                        <a:t>Percentage</a:t>
                      </a:r>
                      <a:endParaRPr lang="en-US" sz="3000" b="1" dirty="0"/>
                    </a:p>
                  </a:txBody>
                  <a:tcPr/>
                </a:tc>
                <a:extLst>
                  <a:ext uri="{0D108BD9-81ED-4DB2-BD59-A6C34878D82A}">
                    <a16:rowId xmlns:a16="http://schemas.microsoft.com/office/drawing/2014/main" val="3526278389"/>
                  </a:ext>
                </a:extLst>
              </a:tr>
              <a:tr h="562055">
                <a:tc>
                  <a:txBody>
                    <a:bodyPr/>
                    <a:lstStyle/>
                    <a:p>
                      <a:r>
                        <a:rPr lang="en-US" sz="3000" dirty="0" smtClean="0"/>
                        <a:t>White</a:t>
                      </a:r>
                      <a:endParaRPr lang="en-US" sz="3000" dirty="0"/>
                    </a:p>
                  </a:txBody>
                  <a:tcPr/>
                </a:tc>
                <a:tc>
                  <a:txBody>
                    <a:bodyPr/>
                    <a:lstStyle/>
                    <a:p>
                      <a:r>
                        <a:rPr lang="en-US" sz="3000" b="1" dirty="0" smtClean="0"/>
                        <a:t>75.7</a:t>
                      </a:r>
                    </a:p>
                  </a:txBody>
                  <a:tcPr/>
                </a:tc>
                <a:extLst>
                  <a:ext uri="{0D108BD9-81ED-4DB2-BD59-A6C34878D82A}">
                    <a16:rowId xmlns:a16="http://schemas.microsoft.com/office/drawing/2014/main" val="2189377974"/>
                  </a:ext>
                </a:extLst>
              </a:tr>
              <a:tr h="562055">
                <a:tc>
                  <a:txBody>
                    <a:bodyPr/>
                    <a:lstStyle/>
                    <a:p>
                      <a:r>
                        <a:rPr lang="en-US" sz="3000" dirty="0" smtClean="0"/>
                        <a:t>Black or African-American</a:t>
                      </a:r>
                      <a:endParaRPr lang="en-US" sz="3000" dirty="0"/>
                    </a:p>
                  </a:txBody>
                  <a:tcPr/>
                </a:tc>
                <a:tc>
                  <a:txBody>
                    <a:bodyPr/>
                    <a:lstStyle/>
                    <a:p>
                      <a:r>
                        <a:rPr lang="en-US" sz="3000" b="1" dirty="0" smtClean="0"/>
                        <a:t>13.9</a:t>
                      </a:r>
                      <a:endParaRPr lang="en-US" sz="3000" b="1" dirty="0"/>
                    </a:p>
                  </a:txBody>
                  <a:tcPr/>
                </a:tc>
                <a:extLst>
                  <a:ext uri="{0D108BD9-81ED-4DB2-BD59-A6C34878D82A}">
                    <a16:rowId xmlns:a16="http://schemas.microsoft.com/office/drawing/2014/main" val="2109595317"/>
                  </a:ext>
                </a:extLst>
              </a:tr>
              <a:tr h="562055">
                <a:tc>
                  <a:txBody>
                    <a:bodyPr/>
                    <a:lstStyle/>
                    <a:p>
                      <a:r>
                        <a:rPr lang="en-US" sz="3000" dirty="0" smtClean="0"/>
                        <a:t>American Indian and</a:t>
                      </a:r>
                      <a:r>
                        <a:rPr lang="en-US" sz="3000" baseline="0" dirty="0" smtClean="0"/>
                        <a:t> Alaska Native</a:t>
                      </a:r>
                      <a:endParaRPr lang="en-US" sz="3000" dirty="0"/>
                    </a:p>
                  </a:txBody>
                  <a:tcPr/>
                </a:tc>
                <a:tc>
                  <a:txBody>
                    <a:bodyPr/>
                    <a:lstStyle/>
                    <a:p>
                      <a:r>
                        <a:rPr lang="en-US" sz="3000" b="1" dirty="0" smtClean="0"/>
                        <a:t>1.7</a:t>
                      </a:r>
                      <a:endParaRPr lang="en-US" sz="3000" b="1" dirty="0"/>
                    </a:p>
                  </a:txBody>
                  <a:tcPr/>
                </a:tc>
                <a:extLst>
                  <a:ext uri="{0D108BD9-81ED-4DB2-BD59-A6C34878D82A}">
                    <a16:rowId xmlns:a16="http://schemas.microsoft.com/office/drawing/2014/main" val="2652228168"/>
                  </a:ext>
                </a:extLst>
              </a:tr>
              <a:tr h="562055">
                <a:tc>
                  <a:txBody>
                    <a:bodyPr/>
                    <a:lstStyle/>
                    <a:p>
                      <a:r>
                        <a:rPr lang="en-US" sz="3000" dirty="0" smtClean="0"/>
                        <a:t>Asian</a:t>
                      </a:r>
                      <a:endParaRPr lang="en-US" sz="3000" dirty="0"/>
                    </a:p>
                  </a:txBody>
                  <a:tcPr/>
                </a:tc>
                <a:tc>
                  <a:txBody>
                    <a:bodyPr/>
                    <a:lstStyle/>
                    <a:p>
                      <a:r>
                        <a:rPr lang="en-US" sz="3000" b="1" dirty="0" smtClean="0"/>
                        <a:t>6.3</a:t>
                      </a:r>
                      <a:endParaRPr lang="en-US" sz="3000" b="1" dirty="0"/>
                    </a:p>
                  </a:txBody>
                  <a:tcPr/>
                </a:tc>
                <a:extLst>
                  <a:ext uri="{0D108BD9-81ED-4DB2-BD59-A6C34878D82A}">
                    <a16:rowId xmlns:a16="http://schemas.microsoft.com/office/drawing/2014/main" val="3575019494"/>
                  </a:ext>
                </a:extLst>
              </a:tr>
              <a:tr h="970123">
                <a:tc>
                  <a:txBody>
                    <a:bodyPr/>
                    <a:lstStyle/>
                    <a:p>
                      <a:r>
                        <a:rPr lang="en-US" sz="3000" dirty="0" smtClean="0"/>
                        <a:t>Native Hawaiian and Other Pacific Islander</a:t>
                      </a:r>
                      <a:endParaRPr lang="en-US" sz="3000" dirty="0"/>
                    </a:p>
                  </a:txBody>
                  <a:tcPr/>
                </a:tc>
                <a:tc>
                  <a:txBody>
                    <a:bodyPr/>
                    <a:lstStyle/>
                    <a:p>
                      <a:r>
                        <a:rPr lang="en-US" sz="3000" b="1" dirty="0" smtClean="0"/>
                        <a:t>0.4</a:t>
                      </a:r>
                      <a:endParaRPr lang="en-US" sz="3000" b="1" dirty="0"/>
                    </a:p>
                  </a:txBody>
                  <a:tcPr/>
                </a:tc>
                <a:extLst>
                  <a:ext uri="{0D108BD9-81ED-4DB2-BD59-A6C34878D82A}">
                    <a16:rowId xmlns:a16="http://schemas.microsoft.com/office/drawing/2014/main" val="1120954126"/>
                  </a:ext>
                </a:extLst>
              </a:tr>
              <a:tr h="562055">
                <a:tc>
                  <a:txBody>
                    <a:bodyPr/>
                    <a:lstStyle/>
                    <a:p>
                      <a:r>
                        <a:rPr lang="en-US" sz="3000" dirty="0" smtClean="0"/>
                        <a:t>Hispanic or Latino (any race)</a:t>
                      </a:r>
                      <a:endParaRPr lang="en-US" sz="3000" dirty="0"/>
                    </a:p>
                  </a:txBody>
                  <a:tcPr/>
                </a:tc>
                <a:tc>
                  <a:txBody>
                    <a:bodyPr/>
                    <a:lstStyle/>
                    <a:p>
                      <a:r>
                        <a:rPr lang="en-US" sz="3000" b="1" dirty="0" smtClean="0"/>
                        <a:t>17.6</a:t>
                      </a:r>
                      <a:endParaRPr lang="en-US" sz="3000" b="1" dirty="0"/>
                    </a:p>
                  </a:txBody>
                  <a:tcPr/>
                </a:tc>
                <a:extLst>
                  <a:ext uri="{0D108BD9-81ED-4DB2-BD59-A6C34878D82A}">
                    <a16:rowId xmlns:a16="http://schemas.microsoft.com/office/drawing/2014/main" val="1895662326"/>
                  </a:ext>
                </a:extLst>
              </a:tr>
              <a:tr h="562055">
                <a:tc>
                  <a:txBody>
                    <a:bodyPr/>
                    <a:lstStyle/>
                    <a:p>
                      <a:r>
                        <a:rPr lang="en-US" sz="3000" dirty="0" smtClean="0"/>
                        <a:t>Some other race</a:t>
                      </a:r>
                      <a:endParaRPr lang="en-US" sz="3000" dirty="0"/>
                    </a:p>
                  </a:txBody>
                  <a:tcPr/>
                </a:tc>
                <a:tc>
                  <a:txBody>
                    <a:bodyPr/>
                    <a:lstStyle/>
                    <a:p>
                      <a:r>
                        <a:rPr lang="en-US" sz="3000" b="1" dirty="0" smtClean="0"/>
                        <a:t>5.4</a:t>
                      </a:r>
                      <a:endParaRPr lang="en-US" sz="3000" b="1" dirty="0"/>
                    </a:p>
                  </a:txBody>
                  <a:tcPr/>
                </a:tc>
                <a:extLst>
                  <a:ext uri="{0D108BD9-81ED-4DB2-BD59-A6C34878D82A}">
                    <a16:rowId xmlns:a16="http://schemas.microsoft.com/office/drawing/2014/main" val="3122646920"/>
                  </a:ext>
                </a:extLst>
              </a:tr>
            </a:tbl>
          </a:graphicData>
        </a:graphic>
      </p:graphicFrame>
      <p:sp>
        <p:nvSpPr>
          <p:cNvPr id="6"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U.S. Census Bureau</a:t>
            </a:r>
            <a:endParaRPr lang="en-US" sz="1200" dirty="0"/>
          </a:p>
        </p:txBody>
      </p:sp>
    </p:spTree>
    <p:extLst>
      <p:ext uri="{BB962C8B-B14F-4D97-AF65-F5344CB8AC3E}">
        <p14:creationId xmlns:p14="http://schemas.microsoft.com/office/powerpoint/2010/main" val="2493670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19</a:t>
            </a:fld>
            <a:endParaRPr lang="en-US" dirty="0"/>
          </a:p>
        </p:txBody>
      </p:sp>
      <p:sp>
        <p:nvSpPr>
          <p:cNvPr id="3" name="Text Placeholder 2"/>
          <p:cNvSpPr>
            <a:spLocks noGrp="1"/>
          </p:cNvSpPr>
          <p:nvPr>
            <p:ph type="body" sz="quarter" idx="10"/>
          </p:nvPr>
        </p:nvSpPr>
        <p:spPr/>
        <p:txBody>
          <a:bodyPr/>
          <a:lstStyle/>
          <a:p>
            <a:r>
              <a:rPr lang="en-US" dirty="0" smtClean="0"/>
              <a:t>Gender in the U.S.</a:t>
            </a:r>
            <a:endParaRPr lang="en-US" dirty="0"/>
          </a:p>
        </p:txBody>
      </p:sp>
      <p:graphicFrame>
        <p:nvGraphicFramePr>
          <p:cNvPr id="5" name="Table 4"/>
          <p:cNvGraphicFramePr>
            <a:graphicFrameLocks noGrp="1"/>
          </p:cNvGraphicFramePr>
          <p:nvPr>
            <p:extLst/>
          </p:nvPr>
        </p:nvGraphicFramePr>
        <p:xfrm>
          <a:off x="260350" y="1024009"/>
          <a:ext cx="8629650" cy="1686165"/>
        </p:xfrm>
        <a:graphic>
          <a:graphicData uri="http://schemas.openxmlformats.org/drawingml/2006/table">
            <a:tbl>
              <a:tblPr firstRow="1" bandRow="1">
                <a:tableStyleId>{5C22544A-7EE6-4342-B048-85BDC9FD1C3A}</a:tableStyleId>
              </a:tblPr>
              <a:tblGrid>
                <a:gridCol w="5330199">
                  <a:extLst>
                    <a:ext uri="{9D8B030D-6E8A-4147-A177-3AD203B41FA5}">
                      <a16:colId xmlns:a16="http://schemas.microsoft.com/office/drawing/2014/main" val="3052716198"/>
                    </a:ext>
                  </a:extLst>
                </a:gridCol>
                <a:gridCol w="3299451">
                  <a:extLst>
                    <a:ext uri="{9D8B030D-6E8A-4147-A177-3AD203B41FA5}">
                      <a16:colId xmlns:a16="http://schemas.microsoft.com/office/drawing/2014/main" val="4088029116"/>
                    </a:ext>
                  </a:extLst>
                </a:gridCol>
              </a:tblGrid>
              <a:tr h="562055">
                <a:tc>
                  <a:txBody>
                    <a:bodyPr/>
                    <a:lstStyle/>
                    <a:p>
                      <a:r>
                        <a:rPr lang="en-US" sz="3000" dirty="0" smtClean="0"/>
                        <a:t>Categories (Total Population)</a:t>
                      </a:r>
                      <a:endParaRPr lang="en-US" sz="3000" dirty="0"/>
                    </a:p>
                  </a:txBody>
                  <a:tcPr/>
                </a:tc>
                <a:tc>
                  <a:txBody>
                    <a:bodyPr/>
                    <a:lstStyle/>
                    <a:p>
                      <a:r>
                        <a:rPr lang="en-US" sz="3000" b="1" dirty="0" smtClean="0"/>
                        <a:t>Percentage</a:t>
                      </a:r>
                      <a:endParaRPr lang="en-US" sz="3000" b="1" dirty="0"/>
                    </a:p>
                  </a:txBody>
                  <a:tcPr/>
                </a:tc>
                <a:extLst>
                  <a:ext uri="{0D108BD9-81ED-4DB2-BD59-A6C34878D82A}">
                    <a16:rowId xmlns:a16="http://schemas.microsoft.com/office/drawing/2014/main" val="3526278389"/>
                  </a:ext>
                </a:extLst>
              </a:tr>
              <a:tr h="562055">
                <a:tc>
                  <a:txBody>
                    <a:bodyPr/>
                    <a:lstStyle/>
                    <a:p>
                      <a:r>
                        <a:rPr lang="en-US" sz="3000" dirty="0" smtClean="0"/>
                        <a:t>Male</a:t>
                      </a:r>
                      <a:endParaRPr lang="en-US" sz="3000" dirty="0"/>
                    </a:p>
                  </a:txBody>
                  <a:tcPr/>
                </a:tc>
                <a:tc>
                  <a:txBody>
                    <a:bodyPr/>
                    <a:lstStyle/>
                    <a:p>
                      <a:r>
                        <a:rPr lang="en-US" sz="3000" b="1" dirty="0" smtClean="0"/>
                        <a:t>49.2</a:t>
                      </a:r>
                    </a:p>
                  </a:txBody>
                  <a:tcPr/>
                </a:tc>
                <a:extLst>
                  <a:ext uri="{0D108BD9-81ED-4DB2-BD59-A6C34878D82A}">
                    <a16:rowId xmlns:a16="http://schemas.microsoft.com/office/drawing/2014/main" val="2189377974"/>
                  </a:ext>
                </a:extLst>
              </a:tr>
              <a:tr h="562055">
                <a:tc>
                  <a:txBody>
                    <a:bodyPr/>
                    <a:lstStyle/>
                    <a:p>
                      <a:r>
                        <a:rPr lang="en-US" sz="3000" dirty="0" smtClean="0"/>
                        <a:t>Female</a:t>
                      </a:r>
                      <a:endParaRPr lang="en-US" sz="3000" dirty="0"/>
                    </a:p>
                  </a:txBody>
                  <a:tcPr/>
                </a:tc>
                <a:tc>
                  <a:txBody>
                    <a:bodyPr/>
                    <a:lstStyle/>
                    <a:p>
                      <a:r>
                        <a:rPr lang="en-US" sz="3000" b="1" dirty="0" smtClean="0"/>
                        <a:t>50.8</a:t>
                      </a:r>
                      <a:endParaRPr lang="en-US" sz="3000" b="1" dirty="0"/>
                    </a:p>
                  </a:txBody>
                  <a:tcPr/>
                </a:tc>
                <a:extLst>
                  <a:ext uri="{0D108BD9-81ED-4DB2-BD59-A6C34878D82A}">
                    <a16:rowId xmlns:a16="http://schemas.microsoft.com/office/drawing/2014/main" val="2109595317"/>
                  </a:ext>
                </a:extLst>
              </a:tr>
            </a:tbl>
          </a:graphicData>
        </a:graphic>
      </p:graphicFrame>
      <p:sp>
        <p:nvSpPr>
          <p:cNvPr id="6"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U.S. Census Bureau</a:t>
            </a:r>
            <a:endParaRPr lang="en-US" sz="1200" dirty="0"/>
          </a:p>
        </p:txBody>
      </p:sp>
      <p:graphicFrame>
        <p:nvGraphicFramePr>
          <p:cNvPr id="7" name="Table 6"/>
          <p:cNvGraphicFramePr>
            <a:graphicFrameLocks noGrp="1"/>
          </p:cNvGraphicFramePr>
          <p:nvPr>
            <p:extLst/>
          </p:nvPr>
        </p:nvGraphicFramePr>
        <p:xfrm>
          <a:off x="286650" y="3116045"/>
          <a:ext cx="8629650" cy="1686165"/>
        </p:xfrm>
        <a:graphic>
          <a:graphicData uri="http://schemas.openxmlformats.org/drawingml/2006/table">
            <a:tbl>
              <a:tblPr firstRow="1" bandRow="1">
                <a:tableStyleId>{5C22544A-7EE6-4342-B048-85BDC9FD1C3A}</a:tableStyleId>
              </a:tblPr>
              <a:tblGrid>
                <a:gridCol w="5330199">
                  <a:extLst>
                    <a:ext uri="{9D8B030D-6E8A-4147-A177-3AD203B41FA5}">
                      <a16:colId xmlns:a16="http://schemas.microsoft.com/office/drawing/2014/main" val="3052716198"/>
                    </a:ext>
                  </a:extLst>
                </a:gridCol>
                <a:gridCol w="3299451">
                  <a:extLst>
                    <a:ext uri="{9D8B030D-6E8A-4147-A177-3AD203B41FA5}">
                      <a16:colId xmlns:a16="http://schemas.microsoft.com/office/drawing/2014/main" val="4088029116"/>
                    </a:ext>
                  </a:extLst>
                </a:gridCol>
              </a:tblGrid>
              <a:tr h="562055">
                <a:tc>
                  <a:txBody>
                    <a:bodyPr/>
                    <a:lstStyle/>
                    <a:p>
                      <a:r>
                        <a:rPr lang="en-US" sz="3000" dirty="0" smtClean="0"/>
                        <a:t>Categories (Voting Population)</a:t>
                      </a:r>
                      <a:endParaRPr lang="en-US" sz="3000" dirty="0"/>
                    </a:p>
                  </a:txBody>
                  <a:tcPr/>
                </a:tc>
                <a:tc>
                  <a:txBody>
                    <a:bodyPr/>
                    <a:lstStyle/>
                    <a:p>
                      <a:r>
                        <a:rPr lang="en-US" sz="3000" b="1" dirty="0" smtClean="0"/>
                        <a:t>Percentage</a:t>
                      </a:r>
                      <a:endParaRPr lang="en-US" sz="3000" b="1" dirty="0"/>
                    </a:p>
                  </a:txBody>
                  <a:tcPr/>
                </a:tc>
                <a:extLst>
                  <a:ext uri="{0D108BD9-81ED-4DB2-BD59-A6C34878D82A}">
                    <a16:rowId xmlns:a16="http://schemas.microsoft.com/office/drawing/2014/main" val="3526278389"/>
                  </a:ext>
                </a:extLst>
              </a:tr>
              <a:tr h="562055">
                <a:tc>
                  <a:txBody>
                    <a:bodyPr/>
                    <a:lstStyle/>
                    <a:p>
                      <a:r>
                        <a:rPr lang="en-US" sz="3000" dirty="0" smtClean="0"/>
                        <a:t>Male</a:t>
                      </a:r>
                      <a:endParaRPr lang="en-US" sz="3000" dirty="0"/>
                    </a:p>
                  </a:txBody>
                  <a:tcPr/>
                </a:tc>
                <a:tc>
                  <a:txBody>
                    <a:bodyPr/>
                    <a:lstStyle/>
                    <a:p>
                      <a:r>
                        <a:rPr lang="en-US" sz="3000" b="1" dirty="0" smtClean="0"/>
                        <a:t>48.4</a:t>
                      </a:r>
                    </a:p>
                  </a:txBody>
                  <a:tcPr/>
                </a:tc>
                <a:extLst>
                  <a:ext uri="{0D108BD9-81ED-4DB2-BD59-A6C34878D82A}">
                    <a16:rowId xmlns:a16="http://schemas.microsoft.com/office/drawing/2014/main" val="2189377974"/>
                  </a:ext>
                </a:extLst>
              </a:tr>
              <a:tr h="562055">
                <a:tc>
                  <a:txBody>
                    <a:bodyPr/>
                    <a:lstStyle/>
                    <a:p>
                      <a:r>
                        <a:rPr lang="en-US" sz="3000" dirty="0" smtClean="0"/>
                        <a:t>Female</a:t>
                      </a:r>
                      <a:endParaRPr lang="en-US" sz="3000" dirty="0"/>
                    </a:p>
                  </a:txBody>
                  <a:tcPr/>
                </a:tc>
                <a:tc>
                  <a:txBody>
                    <a:bodyPr/>
                    <a:lstStyle/>
                    <a:p>
                      <a:r>
                        <a:rPr lang="en-US" sz="3000" b="1" dirty="0" smtClean="0"/>
                        <a:t>51.6</a:t>
                      </a:r>
                      <a:endParaRPr lang="en-US" sz="3000" b="1" dirty="0"/>
                    </a:p>
                  </a:txBody>
                  <a:tcPr/>
                </a:tc>
                <a:extLst>
                  <a:ext uri="{0D108BD9-81ED-4DB2-BD59-A6C34878D82A}">
                    <a16:rowId xmlns:a16="http://schemas.microsoft.com/office/drawing/2014/main" val="2109595317"/>
                  </a:ext>
                </a:extLst>
              </a:tr>
            </a:tbl>
          </a:graphicData>
        </a:graphic>
      </p:graphicFrame>
    </p:spTree>
    <p:extLst>
      <p:ext uri="{BB962C8B-B14F-4D97-AF65-F5344CB8AC3E}">
        <p14:creationId xmlns:p14="http://schemas.microsoft.com/office/powerpoint/2010/main" val="2092590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6319"/>
                </a:solidFill>
                <a:latin typeface="Helvetica" panose="020B0604020202020204" pitchFamily="34" charset="0"/>
                <a:cs typeface="Helvetica" panose="020B0604020202020204" pitchFamily="34" charset="0"/>
              </a:rPr>
              <a:t>Abstract</a:t>
            </a:r>
            <a:endParaRPr lang="en-US" dirty="0">
              <a:solidFill>
                <a:srgbClr val="FF6319"/>
              </a:solidFill>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284018" y="1024659"/>
            <a:ext cx="8575964" cy="5264727"/>
          </a:xfrm>
        </p:spPr>
        <p:txBody>
          <a:bodyPr>
            <a:noAutofit/>
          </a:bodyPr>
          <a:lstStyle/>
          <a:p>
            <a:pPr algn="just"/>
            <a:r>
              <a:rPr lang="en-US" sz="2800" dirty="0">
                <a:latin typeface="Helvetica" panose="020B0604020202020204" pitchFamily="34" charset="0"/>
                <a:cs typeface="Helvetica" panose="020B0604020202020204" pitchFamily="34" charset="0"/>
              </a:rPr>
              <a:t>Mathematics is a human endeavor. In other words,  mathematics is done, taught, discovered and  learned by people. All people have various  identifying characteristics and experiences that  affect how they interact with other people and  how people interact with them. The identities of  the people who are perceived as belonging to the  mathematics community </a:t>
            </a:r>
            <a:r>
              <a:rPr lang="en-US" sz="2800" dirty="0" smtClean="0">
                <a:latin typeface="Helvetica" panose="020B0604020202020204" pitchFamily="34" charset="0"/>
                <a:cs typeface="Helvetica" panose="020B0604020202020204" pitchFamily="34" charset="0"/>
              </a:rPr>
              <a:t>are </a:t>
            </a:r>
            <a:r>
              <a:rPr lang="en-US" sz="2800" dirty="0">
                <a:latin typeface="Helvetica" panose="020B0604020202020204" pitchFamily="34" charset="0"/>
                <a:cs typeface="Helvetica" panose="020B0604020202020204" pitchFamily="34" charset="0"/>
              </a:rPr>
              <a:t>important. Data will be  presented about the diversity and demographics  of the mathematics community in the </a:t>
            </a:r>
            <a:r>
              <a:rPr lang="en-US" sz="2800" dirty="0" smtClean="0">
                <a:latin typeface="Helvetica" panose="020B0604020202020204" pitchFamily="34" charset="0"/>
                <a:cs typeface="Helvetica" panose="020B0604020202020204" pitchFamily="34" charset="0"/>
              </a:rPr>
              <a:t>United States</a:t>
            </a:r>
            <a:r>
              <a:rPr lang="en-US" sz="2800" dirty="0">
                <a:latin typeface="Helvetica" panose="020B0604020202020204" pitchFamily="34" charset="0"/>
                <a:cs typeface="Helvetica" panose="020B0604020202020204" pitchFamily="34" charset="0"/>
              </a:rPr>
              <a:t>, followed by a discussion of the significance and implications of the  </a:t>
            </a:r>
            <a:r>
              <a:rPr lang="en-US" sz="2800" dirty="0" smtClean="0">
                <a:latin typeface="Helvetica" panose="020B0604020202020204" pitchFamily="34" charset="0"/>
                <a:cs typeface="Helvetica" panose="020B0604020202020204" pitchFamily="34" charset="0"/>
              </a:rPr>
              <a:t>underrepresentation </a:t>
            </a:r>
            <a:r>
              <a:rPr lang="en-US" sz="2800" dirty="0">
                <a:latin typeface="Helvetica" panose="020B0604020202020204" pitchFamily="34" charset="0"/>
                <a:cs typeface="Helvetica" panose="020B0604020202020204" pitchFamily="34" charset="0"/>
              </a:rPr>
              <a:t>of certain groups</a:t>
            </a:r>
            <a:r>
              <a:rPr lang="en-US" sz="2800" dirty="0" smtClean="0">
                <a:latin typeface="Helvetica" panose="020B0604020202020204" pitchFamily="34" charset="0"/>
                <a:cs typeface="Helvetica" panose="020B0604020202020204" pitchFamily="34" charset="0"/>
              </a:rPr>
              <a:t>. </a:t>
            </a:r>
            <a:endParaRPr lang="en-US" sz="28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4"/>
          </p:nvPr>
        </p:nvSpPr>
        <p:spPr/>
        <p:txBody>
          <a:bodyPr/>
          <a:lstStyle/>
          <a:p>
            <a:fld id="{6051C6B7-8572-2B49-B79F-0A0E1914C499}" type="slidenum">
              <a:rPr lang="en-US" smtClean="0"/>
              <a:pPr/>
              <a:t>2</a:t>
            </a:fld>
            <a:endParaRPr lang="en-US" dirty="0"/>
          </a:p>
        </p:txBody>
      </p:sp>
    </p:spTree>
    <p:extLst>
      <p:ext uri="{BB962C8B-B14F-4D97-AF65-F5344CB8AC3E}">
        <p14:creationId xmlns:p14="http://schemas.microsoft.com/office/powerpoint/2010/main" val="2566262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a:solidFill>
                  <a:schemeClr val="bg1"/>
                </a:solidFill>
              </a:rPr>
              <a:t>(Some)</a:t>
            </a:r>
            <a:br>
              <a:rPr lang="en-US" sz="4800" b="1" dirty="0">
                <a:solidFill>
                  <a:schemeClr val="bg1"/>
                </a:solidFill>
              </a:rPr>
            </a:br>
            <a:r>
              <a:rPr lang="en-US" sz="4800" b="1" dirty="0">
                <a:solidFill>
                  <a:schemeClr val="bg1"/>
                </a:solidFill>
              </a:rPr>
              <a:t>Demographics of the </a:t>
            </a:r>
            <a:r>
              <a:rPr lang="en-US" sz="4800" b="1" dirty="0" smtClean="0">
                <a:solidFill>
                  <a:schemeClr val="bg1"/>
                </a:solidFill>
              </a:rPr>
              <a:t/>
            </a:r>
            <a:br>
              <a:rPr lang="en-US" sz="4800" b="1" dirty="0" smtClean="0">
                <a:solidFill>
                  <a:schemeClr val="bg1"/>
                </a:solidFill>
              </a:rPr>
            </a:br>
            <a:r>
              <a:rPr lang="en-US" sz="4800" b="1" dirty="0" smtClean="0">
                <a:solidFill>
                  <a:schemeClr val="bg1"/>
                </a:solidFill>
              </a:rPr>
              <a:t>Mathematics Community</a:t>
            </a:r>
            <a:endParaRPr lang="en-US" sz="5000" b="1" dirty="0">
              <a:solidFill>
                <a:schemeClr val="bg1"/>
              </a:solidFill>
            </a:endParaRPr>
          </a:p>
        </p:txBody>
      </p:sp>
    </p:spTree>
    <p:extLst>
      <p:ext uri="{BB962C8B-B14F-4D97-AF65-F5344CB8AC3E}">
        <p14:creationId xmlns:p14="http://schemas.microsoft.com/office/powerpoint/2010/main" val="1151378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21</a:t>
            </a:fld>
            <a:endParaRPr lang="en-US" dirty="0"/>
          </a:p>
        </p:txBody>
      </p:sp>
      <p:sp>
        <p:nvSpPr>
          <p:cNvPr id="3" name="Text Placeholder 2"/>
          <p:cNvSpPr>
            <a:spLocks noGrp="1"/>
          </p:cNvSpPr>
          <p:nvPr>
            <p:ph type="body" sz="quarter" idx="10"/>
          </p:nvPr>
        </p:nvSpPr>
        <p:spPr/>
        <p:txBody>
          <a:bodyPr/>
          <a:lstStyle/>
          <a:p>
            <a:r>
              <a:rPr lang="en-US" dirty="0" smtClean="0"/>
              <a:t>Mathematics Majors: Gender</a:t>
            </a:r>
            <a:endParaRPr lang="en-US" dirty="0"/>
          </a:p>
        </p:txBody>
      </p:sp>
      <p:graphicFrame>
        <p:nvGraphicFramePr>
          <p:cNvPr id="6" name="Chart 5"/>
          <p:cNvGraphicFramePr>
            <a:graphicFrameLocks/>
          </p:cNvGraphicFramePr>
          <p:nvPr>
            <p:extLst/>
          </p:nvPr>
        </p:nvGraphicFramePr>
        <p:xfrm>
          <a:off x="260350" y="966932"/>
          <a:ext cx="8232486" cy="542925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Fall 2015 CBMS Survey</a:t>
            </a:r>
            <a:endParaRPr lang="en-US" sz="1200" dirty="0"/>
          </a:p>
        </p:txBody>
      </p:sp>
    </p:spTree>
    <p:extLst>
      <p:ext uri="{BB962C8B-B14F-4D97-AF65-F5344CB8AC3E}">
        <p14:creationId xmlns:p14="http://schemas.microsoft.com/office/powerpoint/2010/main" val="1527814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22</a:t>
            </a:fld>
            <a:endParaRPr lang="en-US" dirty="0"/>
          </a:p>
        </p:txBody>
      </p:sp>
      <p:sp>
        <p:nvSpPr>
          <p:cNvPr id="3" name="Text Placeholder 2"/>
          <p:cNvSpPr>
            <a:spLocks noGrp="1"/>
          </p:cNvSpPr>
          <p:nvPr>
            <p:ph type="body" sz="quarter" idx="10"/>
          </p:nvPr>
        </p:nvSpPr>
        <p:spPr>
          <a:xfrm>
            <a:off x="260350" y="311727"/>
            <a:ext cx="8883650" cy="588818"/>
          </a:xfrm>
        </p:spPr>
        <p:txBody>
          <a:bodyPr/>
          <a:lstStyle/>
          <a:p>
            <a:r>
              <a:rPr lang="en-US" sz="3600" dirty="0" smtClean="0"/>
              <a:t>Mathematics Degrees: Race &amp; Ethnicity</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428061202"/>
              </p:ext>
            </p:extLst>
          </p:nvPr>
        </p:nvGraphicFramePr>
        <p:xfrm>
          <a:off x="260350" y="900546"/>
          <a:ext cx="8537286" cy="549563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a:spLocks/>
          </p:cNvSpPr>
          <p:nvPr/>
        </p:nvSpPr>
        <p:spPr>
          <a:xfrm>
            <a:off x="803563" y="6396182"/>
            <a:ext cx="7595825" cy="26179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U.S. Department of Education, National Center for Education Statistics, 2019</a:t>
            </a:r>
            <a:endParaRPr lang="en-US" sz="1200" dirty="0"/>
          </a:p>
        </p:txBody>
      </p:sp>
    </p:spTree>
    <p:extLst>
      <p:ext uri="{BB962C8B-B14F-4D97-AF65-F5344CB8AC3E}">
        <p14:creationId xmlns:p14="http://schemas.microsoft.com/office/powerpoint/2010/main" val="3451453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23</a:t>
            </a:fld>
            <a:endParaRPr lang="en-US" dirty="0"/>
          </a:p>
        </p:txBody>
      </p:sp>
      <p:sp>
        <p:nvSpPr>
          <p:cNvPr id="3" name="Text Placeholder 2"/>
          <p:cNvSpPr>
            <a:spLocks noGrp="1"/>
          </p:cNvSpPr>
          <p:nvPr>
            <p:ph type="body" sz="quarter" idx="10"/>
          </p:nvPr>
        </p:nvSpPr>
        <p:spPr>
          <a:xfrm>
            <a:off x="260350" y="311727"/>
            <a:ext cx="8883650" cy="588818"/>
          </a:xfrm>
        </p:spPr>
        <p:txBody>
          <a:bodyPr/>
          <a:lstStyle/>
          <a:p>
            <a:r>
              <a:rPr lang="en-US" sz="3600" dirty="0" smtClean="0"/>
              <a:t>Mathematics Degrees: Gender</a:t>
            </a:r>
            <a:endParaRPr lang="en-US" sz="3600" dirty="0"/>
          </a:p>
        </p:txBody>
      </p:sp>
      <p:graphicFrame>
        <p:nvGraphicFramePr>
          <p:cNvPr id="8" name="Chart 7"/>
          <p:cNvGraphicFramePr>
            <a:graphicFrameLocks/>
          </p:cNvGraphicFramePr>
          <p:nvPr>
            <p:extLst>
              <p:ext uri="{D42A27DB-BD31-4B8C-83A1-F6EECF244321}">
                <p14:modId xmlns:p14="http://schemas.microsoft.com/office/powerpoint/2010/main" val="3036704338"/>
              </p:ext>
            </p:extLst>
          </p:nvPr>
        </p:nvGraphicFramePr>
        <p:xfrm>
          <a:off x="260350" y="900546"/>
          <a:ext cx="8537286" cy="549563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p:cNvSpPr txBox="1">
            <a:spLocks/>
          </p:cNvSpPr>
          <p:nvPr/>
        </p:nvSpPr>
        <p:spPr>
          <a:xfrm>
            <a:off x="803563" y="6396182"/>
            <a:ext cx="7595825" cy="26179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U.S. Department of Education, National Center for Education Statistics, 2019</a:t>
            </a:r>
            <a:endParaRPr lang="en-US" sz="1200" dirty="0"/>
          </a:p>
        </p:txBody>
      </p:sp>
    </p:spTree>
    <p:extLst>
      <p:ext uri="{BB962C8B-B14F-4D97-AF65-F5344CB8AC3E}">
        <p14:creationId xmlns:p14="http://schemas.microsoft.com/office/powerpoint/2010/main" val="3604886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24</a:t>
            </a:fld>
            <a:endParaRPr lang="en-US" dirty="0"/>
          </a:p>
        </p:txBody>
      </p:sp>
      <p:sp>
        <p:nvSpPr>
          <p:cNvPr id="3" name="Text Placeholder 2"/>
          <p:cNvSpPr>
            <a:spLocks noGrp="1"/>
          </p:cNvSpPr>
          <p:nvPr>
            <p:ph type="body" sz="quarter" idx="10"/>
          </p:nvPr>
        </p:nvSpPr>
        <p:spPr/>
        <p:txBody>
          <a:bodyPr/>
          <a:lstStyle/>
          <a:p>
            <a:r>
              <a:rPr lang="en-US" sz="3600" dirty="0" smtClean="0"/>
              <a:t>Mathematics Ph.D. Recipients: Gender</a:t>
            </a:r>
            <a:endParaRPr lang="en-US" sz="3600" dirty="0"/>
          </a:p>
        </p:txBody>
      </p:sp>
      <p:sp>
        <p:nvSpPr>
          <p:cNvPr id="8"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a:t>
            </a:r>
            <a:r>
              <a:rPr lang="en-US" sz="1200" dirty="0"/>
              <a:t>Annual Survey of the Mathematical Sciences</a:t>
            </a:r>
          </a:p>
        </p:txBody>
      </p:sp>
      <p:graphicFrame>
        <p:nvGraphicFramePr>
          <p:cNvPr id="9" name="Chart 8"/>
          <p:cNvGraphicFramePr>
            <a:graphicFrameLocks/>
          </p:cNvGraphicFramePr>
          <p:nvPr>
            <p:extLst>
              <p:ext uri="{D42A27DB-BD31-4B8C-83A1-F6EECF244321}">
                <p14:modId xmlns:p14="http://schemas.microsoft.com/office/powerpoint/2010/main" val="1096634690"/>
              </p:ext>
            </p:extLst>
          </p:nvPr>
        </p:nvGraphicFramePr>
        <p:xfrm>
          <a:off x="260351" y="900545"/>
          <a:ext cx="8629650" cy="5509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0000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25</a:t>
            </a:fld>
            <a:endParaRPr lang="en-US" dirty="0"/>
          </a:p>
        </p:txBody>
      </p:sp>
      <p:sp>
        <p:nvSpPr>
          <p:cNvPr id="3" name="Text Placeholder 2"/>
          <p:cNvSpPr>
            <a:spLocks noGrp="1"/>
          </p:cNvSpPr>
          <p:nvPr>
            <p:ph type="body" sz="quarter" idx="10"/>
          </p:nvPr>
        </p:nvSpPr>
        <p:spPr/>
        <p:txBody>
          <a:bodyPr/>
          <a:lstStyle/>
          <a:p>
            <a:pPr algn="ctr"/>
            <a:r>
              <a:rPr lang="en-US" sz="3600" u="sng" dirty="0" smtClean="0"/>
              <a:t>U.S.</a:t>
            </a:r>
            <a:r>
              <a:rPr lang="en-US" sz="3600" dirty="0" smtClean="0"/>
              <a:t> Mathematics Ph.D. Recipients: </a:t>
            </a:r>
            <a:br>
              <a:rPr lang="en-US" sz="3600" dirty="0" smtClean="0"/>
            </a:br>
            <a:r>
              <a:rPr lang="en-US" sz="3600" dirty="0" smtClean="0"/>
              <a:t>Race and Ethnicity (Women only)</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1272063075"/>
              </p:ext>
            </p:extLst>
          </p:nvPr>
        </p:nvGraphicFramePr>
        <p:xfrm>
          <a:off x="203202" y="1468583"/>
          <a:ext cx="8686797" cy="4730907"/>
        </p:xfrm>
        <a:graphic>
          <a:graphicData uri="http://schemas.openxmlformats.org/drawingml/2006/table">
            <a:tbl>
              <a:tblPr firstRow="1" bandRow="1">
                <a:tableStyleId>{5C22544A-7EE6-4342-B048-85BDC9FD1C3A}</a:tableStyleId>
              </a:tblPr>
              <a:tblGrid>
                <a:gridCol w="1336432">
                  <a:extLst>
                    <a:ext uri="{9D8B030D-6E8A-4147-A177-3AD203B41FA5}">
                      <a16:colId xmlns:a16="http://schemas.microsoft.com/office/drawing/2014/main" val="184239857"/>
                    </a:ext>
                  </a:extLst>
                </a:gridCol>
                <a:gridCol w="668215">
                  <a:extLst>
                    <a:ext uri="{9D8B030D-6E8A-4147-A177-3AD203B41FA5}">
                      <a16:colId xmlns:a16="http://schemas.microsoft.com/office/drawing/2014/main" val="258248779"/>
                    </a:ext>
                  </a:extLst>
                </a:gridCol>
                <a:gridCol w="668215">
                  <a:extLst>
                    <a:ext uri="{9D8B030D-6E8A-4147-A177-3AD203B41FA5}">
                      <a16:colId xmlns:a16="http://schemas.microsoft.com/office/drawing/2014/main" val="3614336804"/>
                    </a:ext>
                  </a:extLst>
                </a:gridCol>
                <a:gridCol w="668215">
                  <a:extLst>
                    <a:ext uri="{9D8B030D-6E8A-4147-A177-3AD203B41FA5}">
                      <a16:colId xmlns:a16="http://schemas.microsoft.com/office/drawing/2014/main" val="3929355003"/>
                    </a:ext>
                  </a:extLst>
                </a:gridCol>
                <a:gridCol w="668215">
                  <a:extLst>
                    <a:ext uri="{9D8B030D-6E8A-4147-A177-3AD203B41FA5}">
                      <a16:colId xmlns:a16="http://schemas.microsoft.com/office/drawing/2014/main" val="3528694446"/>
                    </a:ext>
                  </a:extLst>
                </a:gridCol>
                <a:gridCol w="668215">
                  <a:extLst>
                    <a:ext uri="{9D8B030D-6E8A-4147-A177-3AD203B41FA5}">
                      <a16:colId xmlns:a16="http://schemas.microsoft.com/office/drawing/2014/main" val="426881411"/>
                    </a:ext>
                  </a:extLst>
                </a:gridCol>
                <a:gridCol w="668215">
                  <a:extLst>
                    <a:ext uri="{9D8B030D-6E8A-4147-A177-3AD203B41FA5}">
                      <a16:colId xmlns:a16="http://schemas.microsoft.com/office/drawing/2014/main" val="1295954302"/>
                    </a:ext>
                  </a:extLst>
                </a:gridCol>
                <a:gridCol w="668215">
                  <a:extLst>
                    <a:ext uri="{9D8B030D-6E8A-4147-A177-3AD203B41FA5}">
                      <a16:colId xmlns:a16="http://schemas.microsoft.com/office/drawing/2014/main" val="3156043615"/>
                    </a:ext>
                  </a:extLst>
                </a:gridCol>
                <a:gridCol w="668215">
                  <a:extLst>
                    <a:ext uri="{9D8B030D-6E8A-4147-A177-3AD203B41FA5}">
                      <a16:colId xmlns:a16="http://schemas.microsoft.com/office/drawing/2014/main" val="2716356274"/>
                    </a:ext>
                  </a:extLst>
                </a:gridCol>
                <a:gridCol w="668215">
                  <a:extLst>
                    <a:ext uri="{9D8B030D-6E8A-4147-A177-3AD203B41FA5}">
                      <a16:colId xmlns:a16="http://schemas.microsoft.com/office/drawing/2014/main" val="167082545"/>
                    </a:ext>
                  </a:extLst>
                </a:gridCol>
                <a:gridCol w="668215">
                  <a:extLst>
                    <a:ext uri="{9D8B030D-6E8A-4147-A177-3AD203B41FA5}">
                      <a16:colId xmlns:a16="http://schemas.microsoft.com/office/drawing/2014/main" val="3003719966"/>
                    </a:ext>
                  </a:extLst>
                </a:gridCol>
                <a:gridCol w="668215">
                  <a:extLst>
                    <a:ext uri="{9D8B030D-6E8A-4147-A177-3AD203B41FA5}">
                      <a16:colId xmlns:a16="http://schemas.microsoft.com/office/drawing/2014/main" val="2502482461"/>
                    </a:ext>
                  </a:extLst>
                </a:gridCol>
              </a:tblGrid>
              <a:tr h="429490">
                <a:tc>
                  <a:txBody>
                    <a:bodyPr/>
                    <a:lstStyle/>
                    <a:p>
                      <a:endParaRPr lang="en-US" dirty="0"/>
                    </a:p>
                  </a:txBody>
                  <a:tcPr/>
                </a:tc>
                <a:tc>
                  <a:txBody>
                    <a:bodyPr/>
                    <a:lstStyle/>
                    <a:p>
                      <a:r>
                        <a:rPr lang="en-US" sz="1800" dirty="0" smtClean="0"/>
                        <a:t>2007</a:t>
                      </a:r>
                      <a:endParaRPr lang="en-US" sz="1800" dirty="0"/>
                    </a:p>
                  </a:txBody>
                  <a:tcPr/>
                </a:tc>
                <a:tc>
                  <a:txBody>
                    <a:bodyPr/>
                    <a:lstStyle/>
                    <a:p>
                      <a:r>
                        <a:rPr lang="en-US" sz="1800" dirty="0" smtClean="0"/>
                        <a:t>2008</a:t>
                      </a:r>
                      <a:endParaRPr lang="en-US" sz="1800" dirty="0"/>
                    </a:p>
                  </a:txBody>
                  <a:tcPr/>
                </a:tc>
                <a:tc>
                  <a:txBody>
                    <a:bodyPr/>
                    <a:lstStyle/>
                    <a:p>
                      <a:r>
                        <a:rPr lang="en-US" sz="1800" dirty="0" smtClean="0"/>
                        <a:t>2009</a:t>
                      </a:r>
                      <a:endParaRPr lang="en-US" sz="1800" dirty="0"/>
                    </a:p>
                  </a:txBody>
                  <a:tcPr/>
                </a:tc>
                <a:tc>
                  <a:txBody>
                    <a:bodyPr/>
                    <a:lstStyle/>
                    <a:p>
                      <a:r>
                        <a:rPr lang="en-US" sz="1800" dirty="0" smtClean="0"/>
                        <a:t>2010</a:t>
                      </a:r>
                      <a:endParaRPr lang="en-US" sz="1800" dirty="0"/>
                    </a:p>
                  </a:txBody>
                  <a:tcPr/>
                </a:tc>
                <a:tc>
                  <a:txBody>
                    <a:bodyPr/>
                    <a:lstStyle/>
                    <a:p>
                      <a:r>
                        <a:rPr lang="en-US" sz="1800" dirty="0" smtClean="0"/>
                        <a:t>2011</a:t>
                      </a:r>
                      <a:endParaRPr lang="en-US" sz="1800" dirty="0"/>
                    </a:p>
                  </a:txBody>
                  <a:tcPr/>
                </a:tc>
                <a:tc>
                  <a:txBody>
                    <a:bodyPr/>
                    <a:lstStyle/>
                    <a:p>
                      <a:r>
                        <a:rPr lang="en-US" sz="1800" dirty="0" smtClean="0"/>
                        <a:t>2012</a:t>
                      </a:r>
                      <a:endParaRPr lang="en-US" sz="1800" dirty="0"/>
                    </a:p>
                  </a:txBody>
                  <a:tcPr/>
                </a:tc>
                <a:tc>
                  <a:txBody>
                    <a:bodyPr/>
                    <a:lstStyle/>
                    <a:p>
                      <a:r>
                        <a:rPr lang="en-US" sz="1800" dirty="0" smtClean="0"/>
                        <a:t>2013</a:t>
                      </a:r>
                      <a:endParaRPr lang="en-US" sz="1800" dirty="0"/>
                    </a:p>
                  </a:txBody>
                  <a:tcPr/>
                </a:tc>
                <a:tc>
                  <a:txBody>
                    <a:bodyPr/>
                    <a:lstStyle/>
                    <a:p>
                      <a:r>
                        <a:rPr lang="en-US" sz="1800" dirty="0" smtClean="0"/>
                        <a:t>2014</a:t>
                      </a:r>
                      <a:endParaRPr lang="en-US" sz="1800" dirty="0"/>
                    </a:p>
                  </a:txBody>
                  <a:tcPr/>
                </a:tc>
                <a:tc>
                  <a:txBody>
                    <a:bodyPr/>
                    <a:lstStyle/>
                    <a:p>
                      <a:r>
                        <a:rPr lang="en-US" sz="1800" dirty="0" smtClean="0"/>
                        <a:t>2015</a:t>
                      </a:r>
                      <a:endParaRPr lang="en-US" sz="1800" dirty="0"/>
                    </a:p>
                  </a:txBody>
                  <a:tcPr/>
                </a:tc>
                <a:tc>
                  <a:txBody>
                    <a:bodyPr/>
                    <a:lstStyle/>
                    <a:p>
                      <a:r>
                        <a:rPr lang="en-US" sz="1800" dirty="0" smtClean="0"/>
                        <a:t>2016</a:t>
                      </a:r>
                      <a:endParaRPr lang="en-US" sz="1800" dirty="0"/>
                    </a:p>
                  </a:txBody>
                  <a:tcPr/>
                </a:tc>
                <a:tc>
                  <a:txBody>
                    <a:bodyPr/>
                    <a:lstStyle/>
                    <a:p>
                      <a:r>
                        <a:rPr lang="en-US" sz="1800" dirty="0" smtClean="0"/>
                        <a:t>2017</a:t>
                      </a:r>
                      <a:endParaRPr lang="en-US" sz="1800" dirty="0"/>
                    </a:p>
                  </a:txBody>
                  <a:tcPr/>
                </a:tc>
                <a:extLst>
                  <a:ext uri="{0D108BD9-81ED-4DB2-BD59-A6C34878D82A}">
                    <a16:rowId xmlns:a16="http://schemas.microsoft.com/office/drawing/2014/main" val="731424361"/>
                  </a:ext>
                </a:extLst>
              </a:tr>
              <a:tr h="536876">
                <a:tc>
                  <a:txBody>
                    <a:bodyPr/>
                    <a:lstStyle/>
                    <a:p>
                      <a:r>
                        <a:rPr lang="en-US" sz="2200" b="1" dirty="0" smtClean="0"/>
                        <a:t>Black</a:t>
                      </a:r>
                    </a:p>
                  </a:txBody>
                  <a:tcPr/>
                </a:tc>
                <a:tc>
                  <a:txBody>
                    <a:bodyPr/>
                    <a:lstStyle/>
                    <a:p>
                      <a:pPr algn="ctr" fontAlgn="b"/>
                      <a:r>
                        <a:rPr lang="en-US" sz="2400" b="1"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16</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10</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11</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1885879"/>
                  </a:ext>
                </a:extLst>
              </a:tr>
              <a:tr h="778862">
                <a:tc>
                  <a:txBody>
                    <a:bodyPr/>
                    <a:lstStyle/>
                    <a:p>
                      <a:r>
                        <a:rPr lang="en-US" sz="2200" b="1" dirty="0" smtClean="0"/>
                        <a:t>Hispanic or</a:t>
                      </a:r>
                      <a:r>
                        <a:rPr lang="en-US" sz="2200" b="1" baseline="0" dirty="0" smtClean="0"/>
                        <a:t> </a:t>
                      </a:r>
                      <a:r>
                        <a:rPr lang="en-US" sz="2200" b="1" baseline="0" dirty="0" err="1" smtClean="0"/>
                        <a:t>Latinx</a:t>
                      </a:r>
                      <a:r>
                        <a:rPr lang="en-US" sz="2200" b="1" baseline="0" dirty="0" smtClean="0"/>
                        <a:t> </a:t>
                      </a:r>
                      <a:endParaRPr lang="en-US" sz="2200" b="1" dirty="0"/>
                    </a:p>
                  </a:txBody>
                  <a:tcPr/>
                </a:tc>
                <a:tc>
                  <a:txBody>
                    <a:bodyPr/>
                    <a:lstStyle/>
                    <a:p>
                      <a:pPr algn="ctr" fontAlgn="b"/>
                      <a:r>
                        <a:rPr lang="en-US" sz="2400" b="1" i="0" u="none" strike="noStrike" dirty="0">
                          <a:solidFill>
                            <a:srgbClr val="000000"/>
                          </a:solidFill>
                          <a:effectLst/>
                          <a:latin typeface="Calibri" panose="020F0502020204030204" pitchFamily="34" charset="0"/>
                        </a:rPr>
                        <a:t>4</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12</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7</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9</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6</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3660743"/>
                  </a:ext>
                </a:extLst>
              </a:tr>
              <a:tr h="596189">
                <a:tc>
                  <a:txBody>
                    <a:bodyPr/>
                    <a:lstStyle/>
                    <a:p>
                      <a:r>
                        <a:rPr lang="en-US" sz="2200" b="1" dirty="0" smtClean="0"/>
                        <a:t>Asian/P.I.</a:t>
                      </a:r>
                      <a:endParaRPr lang="en-US" sz="2200" b="1" dirty="0"/>
                    </a:p>
                  </a:txBody>
                  <a:tcPr/>
                </a:tc>
                <a:tc>
                  <a:txBody>
                    <a:bodyPr/>
                    <a:lstStyle/>
                    <a:p>
                      <a:pPr algn="ctr" fontAlgn="b"/>
                      <a:r>
                        <a:rPr lang="en-US" sz="2400" b="1" i="0" u="none" strike="noStrike">
                          <a:solidFill>
                            <a:srgbClr val="000000"/>
                          </a:solidFill>
                          <a:effectLst/>
                          <a:latin typeface="Calibri" panose="020F0502020204030204" pitchFamily="34" charset="0"/>
                        </a:rPr>
                        <a:t>29</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24</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27</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39</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38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22</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34</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32</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46</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4118758"/>
                  </a:ext>
                </a:extLst>
              </a:tr>
              <a:tr h="778862">
                <a:tc>
                  <a:txBody>
                    <a:bodyPr/>
                    <a:lstStyle/>
                    <a:p>
                      <a:r>
                        <a:rPr lang="en-US" sz="2200" b="1" dirty="0" smtClean="0"/>
                        <a:t>Native American</a:t>
                      </a:r>
                      <a:endParaRPr lang="en-US" sz="2200" b="1" dirty="0"/>
                    </a:p>
                  </a:txBody>
                  <a:tcPr/>
                </a:tc>
                <a:tc>
                  <a:txBody>
                    <a:bodyPr/>
                    <a:lstStyle/>
                    <a:p>
                      <a:pPr algn="ctr" fontAlgn="b"/>
                      <a:r>
                        <a:rPr lang="en-US" sz="24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0</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0572080"/>
                  </a:ext>
                </a:extLst>
              </a:tr>
              <a:tr h="536876">
                <a:tc>
                  <a:txBody>
                    <a:bodyPr/>
                    <a:lstStyle/>
                    <a:p>
                      <a:r>
                        <a:rPr lang="en-US" sz="2200" b="1" dirty="0" smtClean="0"/>
                        <a:t>White</a:t>
                      </a:r>
                      <a:endParaRPr lang="en-US" sz="2200" b="1" dirty="0"/>
                    </a:p>
                  </a:txBody>
                  <a:tcPr/>
                </a:tc>
                <a:tc>
                  <a:txBody>
                    <a:bodyPr/>
                    <a:lstStyle/>
                    <a:p>
                      <a:pPr algn="ctr" fontAlgn="b"/>
                      <a:r>
                        <a:rPr lang="en-US" sz="2400" b="1" i="0" u="none" strike="noStrike">
                          <a:solidFill>
                            <a:srgbClr val="000000"/>
                          </a:solidFill>
                          <a:effectLst/>
                          <a:latin typeface="Calibri" panose="020F0502020204030204" pitchFamily="34" charset="0"/>
                        </a:rPr>
                        <a:t>132</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161</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154</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168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155</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163</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170</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179</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195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201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189</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0500651"/>
                  </a:ext>
                </a:extLst>
              </a:tr>
              <a:tr h="536876">
                <a:tc>
                  <a:txBody>
                    <a:bodyPr/>
                    <a:lstStyle/>
                    <a:p>
                      <a:r>
                        <a:rPr lang="en-US" sz="2200" b="1" dirty="0" smtClean="0"/>
                        <a:t>Other</a:t>
                      </a:r>
                      <a:endParaRPr lang="en-US" sz="2200" b="1" dirty="0"/>
                    </a:p>
                  </a:txBody>
                  <a:tcPr/>
                </a:tc>
                <a:tc>
                  <a:txBody>
                    <a:bodyPr/>
                    <a:lstStyle/>
                    <a:p>
                      <a:pPr algn="ctr" fontAlgn="b"/>
                      <a:r>
                        <a:rPr lang="en-US" sz="2400" b="1" i="0" u="none" strike="noStrike">
                          <a:solidFill>
                            <a:srgbClr val="000000"/>
                          </a:solidFill>
                          <a:effectLst/>
                          <a:latin typeface="Calibri" panose="020F0502020204030204" pitchFamily="34" charset="0"/>
                        </a:rPr>
                        <a:t>22</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17</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25</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21</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18</a:t>
                      </a:r>
                    </a:p>
                  </a:txBody>
                  <a:tcPr marL="9525" marR="9525" marT="9525" marB="0" anchor="b"/>
                </a:tc>
                <a:tc>
                  <a:txBody>
                    <a:bodyPr/>
                    <a:lstStyle/>
                    <a:p>
                      <a:pPr algn="ctr" fontAlgn="b"/>
                      <a:r>
                        <a:rPr lang="en-US" sz="2400" b="1" i="0" u="none" strike="noStrike">
                          <a:solidFill>
                            <a:srgbClr val="000000"/>
                          </a:solidFill>
                          <a:effectLst/>
                          <a:latin typeface="Calibri" panose="020F0502020204030204" pitchFamily="34" charset="0"/>
                        </a:rPr>
                        <a:t>15</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22</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22</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4</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14</a:t>
                      </a:r>
                    </a:p>
                  </a:txBody>
                  <a:tcPr marL="9525" marR="9525" marT="9525" marB="0" anchor="b"/>
                </a:tc>
                <a:extLst>
                  <a:ext uri="{0D108BD9-81ED-4DB2-BD59-A6C34878D82A}">
                    <a16:rowId xmlns:a16="http://schemas.microsoft.com/office/drawing/2014/main" val="3218688165"/>
                  </a:ext>
                </a:extLst>
              </a:tr>
              <a:tr h="536876">
                <a:tc>
                  <a:txBody>
                    <a:bodyPr/>
                    <a:lstStyle/>
                    <a:p>
                      <a:r>
                        <a:rPr lang="en-US" sz="2200" b="1" dirty="0" smtClean="0">
                          <a:solidFill>
                            <a:schemeClr val="bg1"/>
                          </a:solidFill>
                        </a:rPr>
                        <a:t>TOTAL</a:t>
                      </a:r>
                      <a:endParaRPr lang="en-US" sz="2200" b="1" dirty="0">
                        <a:solidFill>
                          <a:schemeClr val="bg1"/>
                        </a:solidFill>
                      </a:endParaRPr>
                    </a:p>
                  </a:txBody>
                  <a:tcPr>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193</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218</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235</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245</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230</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224</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242</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254</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244</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251</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267</a:t>
                      </a:r>
                    </a:p>
                  </a:txBody>
                  <a:tcPr marL="9525" marR="9525" marT="9525" marB="0" anchor="b">
                    <a:solidFill>
                      <a:schemeClr val="accent1"/>
                    </a:solidFill>
                  </a:tcPr>
                </a:tc>
                <a:extLst>
                  <a:ext uri="{0D108BD9-81ED-4DB2-BD59-A6C34878D82A}">
                    <a16:rowId xmlns:a16="http://schemas.microsoft.com/office/drawing/2014/main" val="183029211"/>
                  </a:ext>
                </a:extLst>
              </a:tr>
            </a:tbl>
          </a:graphicData>
        </a:graphic>
      </p:graphicFrame>
      <p:sp>
        <p:nvSpPr>
          <p:cNvPr id="6"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a:t>Source: Nicole Joseph, Vanderbilt University </a:t>
            </a:r>
            <a:r>
              <a:rPr lang="en-US" sz="1200" dirty="0" smtClean="0"/>
              <a:t>and Annual Survey of the Mathematical Sciences</a:t>
            </a:r>
            <a:endParaRPr lang="en-US" sz="1200" dirty="0"/>
          </a:p>
        </p:txBody>
      </p:sp>
    </p:spTree>
    <p:extLst>
      <p:ext uri="{BB962C8B-B14F-4D97-AF65-F5344CB8AC3E}">
        <p14:creationId xmlns:p14="http://schemas.microsoft.com/office/powerpoint/2010/main" val="2813227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26</a:t>
            </a:fld>
            <a:endParaRPr lang="en-US" dirty="0"/>
          </a:p>
        </p:txBody>
      </p:sp>
      <p:sp>
        <p:nvSpPr>
          <p:cNvPr id="3" name="Text Placeholder 2"/>
          <p:cNvSpPr>
            <a:spLocks noGrp="1"/>
          </p:cNvSpPr>
          <p:nvPr>
            <p:ph type="body" sz="quarter" idx="10"/>
          </p:nvPr>
        </p:nvSpPr>
        <p:spPr>
          <a:xfrm>
            <a:off x="260350" y="311726"/>
            <a:ext cx="8629650" cy="1164745"/>
          </a:xfrm>
        </p:spPr>
        <p:txBody>
          <a:bodyPr/>
          <a:lstStyle/>
          <a:p>
            <a:pPr algn="ctr"/>
            <a:r>
              <a:rPr lang="en-US" sz="3600" u="sng" dirty="0" smtClean="0"/>
              <a:t>U.S.</a:t>
            </a:r>
            <a:r>
              <a:rPr lang="en-US" sz="3600" dirty="0" smtClean="0"/>
              <a:t> Mathematics Ph.D. Recipients: </a:t>
            </a:r>
            <a:br>
              <a:rPr lang="en-US" sz="3600" dirty="0" smtClean="0"/>
            </a:br>
            <a:r>
              <a:rPr lang="en-US" sz="3600" dirty="0" smtClean="0"/>
              <a:t>Race and Ethnicity (Men only)</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2963300408"/>
              </p:ext>
            </p:extLst>
          </p:nvPr>
        </p:nvGraphicFramePr>
        <p:xfrm>
          <a:off x="626988" y="1476471"/>
          <a:ext cx="8059812" cy="4931354"/>
        </p:xfrm>
        <a:graphic>
          <a:graphicData uri="http://schemas.openxmlformats.org/drawingml/2006/table">
            <a:tbl>
              <a:tblPr firstRow="1" bandRow="1">
                <a:tableStyleId>{5C22544A-7EE6-4342-B048-85BDC9FD1C3A}</a:tableStyleId>
              </a:tblPr>
              <a:tblGrid>
                <a:gridCol w="2282469">
                  <a:extLst>
                    <a:ext uri="{9D8B030D-6E8A-4147-A177-3AD203B41FA5}">
                      <a16:colId xmlns:a16="http://schemas.microsoft.com/office/drawing/2014/main" val="184239857"/>
                    </a:ext>
                  </a:extLst>
                </a:gridCol>
                <a:gridCol w="969818">
                  <a:extLst>
                    <a:ext uri="{9D8B030D-6E8A-4147-A177-3AD203B41FA5}">
                      <a16:colId xmlns:a16="http://schemas.microsoft.com/office/drawing/2014/main" val="1295954302"/>
                    </a:ext>
                  </a:extLst>
                </a:gridCol>
                <a:gridCol w="858982">
                  <a:extLst>
                    <a:ext uri="{9D8B030D-6E8A-4147-A177-3AD203B41FA5}">
                      <a16:colId xmlns:a16="http://schemas.microsoft.com/office/drawing/2014/main" val="3156043615"/>
                    </a:ext>
                  </a:extLst>
                </a:gridCol>
                <a:gridCol w="926115">
                  <a:extLst>
                    <a:ext uri="{9D8B030D-6E8A-4147-A177-3AD203B41FA5}">
                      <a16:colId xmlns:a16="http://schemas.microsoft.com/office/drawing/2014/main" val="2716356274"/>
                    </a:ext>
                  </a:extLst>
                </a:gridCol>
                <a:gridCol w="1007476">
                  <a:extLst>
                    <a:ext uri="{9D8B030D-6E8A-4147-A177-3AD203B41FA5}">
                      <a16:colId xmlns:a16="http://schemas.microsoft.com/office/drawing/2014/main" val="167082545"/>
                    </a:ext>
                  </a:extLst>
                </a:gridCol>
                <a:gridCol w="1007476">
                  <a:extLst>
                    <a:ext uri="{9D8B030D-6E8A-4147-A177-3AD203B41FA5}">
                      <a16:colId xmlns:a16="http://schemas.microsoft.com/office/drawing/2014/main" val="3003719966"/>
                    </a:ext>
                  </a:extLst>
                </a:gridCol>
                <a:gridCol w="1007476">
                  <a:extLst>
                    <a:ext uri="{9D8B030D-6E8A-4147-A177-3AD203B41FA5}">
                      <a16:colId xmlns:a16="http://schemas.microsoft.com/office/drawing/2014/main" val="2502482461"/>
                    </a:ext>
                  </a:extLst>
                </a:gridCol>
              </a:tblGrid>
              <a:tr h="429491">
                <a:tc>
                  <a:txBody>
                    <a:bodyPr/>
                    <a:lstStyle/>
                    <a:p>
                      <a:endParaRPr lang="en-US" dirty="0"/>
                    </a:p>
                  </a:txBody>
                  <a:tcPr/>
                </a:tc>
                <a:tc>
                  <a:txBody>
                    <a:bodyPr/>
                    <a:lstStyle/>
                    <a:p>
                      <a:r>
                        <a:rPr lang="en-US" sz="2400" dirty="0" smtClean="0"/>
                        <a:t>2012</a:t>
                      </a:r>
                      <a:endParaRPr lang="en-US" sz="2400" dirty="0"/>
                    </a:p>
                  </a:txBody>
                  <a:tcPr/>
                </a:tc>
                <a:tc>
                  <a:txBody>
                    <a:bodyPr/>
                    <a:lstStyle/>
                    <a:p>
                      <a:r>
                        <a:rPr lang="en-US" sz="2400" dirty="0" smtClean="0"/>
                        <a:t>2013</a:t>
                      </a:r>
                      <a:endParaRPr lang="en-US" sz="2400" dirty="0"/>
                    </a:p>
                  </a:txBody>
                  <a:tcPr/>
                </a:tc>
                <a:tc>
                  <a:txBody>
                    <a:bodyPr/>
                    <a:lstStyle/>
                    <a:p>
                      <a:r>
                        <a:rPr lang="en-US" sz="2400" dirty="0" smtClean="0"/>
                        <a:t>2014</a:t>
                      </a:r>
                      <a:endParaRPr lang="en-US" sz="2400" dirty="0"/>
                    </a:p>
                  </a:txBody>
                  <a:tcPr/>
                </a:tc>
                <a:tc>
                  <a:txBody>
                    <a:bodyPr/>
                    <a:lstStyle/>
                    <a:p>
                      <a:r>
                        <a:rPr lang="en-US" sz="2400" dirty="0" smtClean="0"/>
                        <a:t>2015</a:t>
                      </a:r>
                      <a:endParaRPr lang="en-US" sz="2400" dirty="0"/>
                    </a:p>
                  </a:txBody>
                  <a:tcPr/>
                </a:tc>
                <a:tc>
                  <a:txBody>
                    <a:bodyPr/>
                    <a:lstStyle/>
                    <a:p>
                      <a:r>
                        <a:rPr lang="en-US" sz="2400" dirty="0" smtClean="0"/>
                        <a:t>2016</a:t>
                      </a:r>
                      <a:endParaRPr lang="en-US" sz="2400" dirty="0"/>
                    </a:p>
                  </a:txBody>
                  <a:tcPr/>
                </a:tc>
                <a:tc>
                  <a:txBody>
                    <a:bodyPr/>
                    <a:lstStyle/>
                    <a:p>
                      <a:r>
                        <a:rPr lang="en-US" sz="2400" dirty="0" smtClean="0"/>
                        <a:t>2017</a:t>
                      </a:r>
                      <a:endParaRPr lang="en-US" sz="2400" dirty="0"/>
                    </a:p>
                  </a:txBody>
                  <a:tcPr/>
                </a:tc>
                <a:extLst>
                  <a:ext uri="{0D108BD9-81ED-4DB2-BD59-A6C34878D82A}">
                    <a16:rowId xmlns:a16="http://schemas.microsoft.com/office/drawing/2014/main" val="731424361"/>
                  </a:ext>
                </a:extLst>
              </a:tr>
              <a:tr h="557695">
                <a:tc>
                  <a:txBody>
                    <a:bodyPr/>
                    <a:lstStyle/>
                    <a:p>
                      <a:r>
                        <a:rPr lang="en-US" sz="2200" b="1" dirty="0" smtClean="0"/>
                        <a:t>Black</a:t>
                      </a:r>
                    </a:p>
                  </a:txBody>
                  <a:tcPr/>
                </a:tc>
                <a:tc>
                  <a:txBody>
                    <a:bodyPr/>
                    <a:lstStyle/>
                    <a:p>
                      <a:pPr algn="ctr" fontAlgn="b"/>
                      <a:r>
                        <a:rPr lang="en-US" sz="2400" b="1" i="0" u="none" strike="noStrike" dirty="0" smtClean="0">
                          <a:solidFill>
                            <a:srgbClr val="000000"/>
                          </a:solidFill>
                          <a:effectLst/>
                          <a:latin typeface="Calibri" panose="020F0502020204030204" pitchFamily="34" charset="0"/>
                        </a:rPr>
                        <a:t>16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10</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18</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19</a:t>
                      </a:r>
                    </a:p>
                  </a:txBody>
                  <a:tcPr marL="9525" marR="9525" marT="9525" marB="0" anchor="b"/>
                </a:tc>
                <a:extLst>
                  <a:ext uri="{0D108BD9-81ED-4DB2-BD59-A6C34878D82A}">
                    <a16:rowId xmlns:a16="http://schemas.microsoft.com/office/drawing/2014/main" val="1211885879"/>
                  </a:ext>
                </a:extLst>
              </a:tr>
              <a:tr h="557695">
                <a:tc>
                  <a:txBody>
                    <a:bodyPr/>
                    <a:lstStyle/>
                    <a:p>
                      <a:r>
                        <a:rPr lang="en-US" sz="2200" b="1" dirty="0" smtClean="0"/>
                        <a:t>Hispanic or</a:t>
                      </a:r>
                      <a:r>
                        <a:rPr lang="en-US" sz="2200" b="1" baseline="0" dirty="0" smtClean="0"/>
                        <a:t> </a:t>
                      </a:r>
                      <a:r>
                        <a:rPr lang="en-US" sz="2200" b="1" baseline="0" dirty="0" err="1" smtClean="0"/>
                        <a:t>Latinx</a:t>
                      </a:r>
                      <a:r>
                        <a:rPr lang="en-US" sz="2200" b="1" baseline="0" dirty="0" smtClean="0"/>
                        <a:t> </a:t>
                      </a:r>
                      <a:endParaRPr lang="en-US" sz="2200" b="1" dirty="0"/>
                    </a:p>
                  </a:txBody>
                  <a:tcPr/>
                </a:tc>
                <a:tc>
                  <a:txBody>
                    <a:bodyPr/>
                    <a:lstStyle/>
                    <a:p>
                      <a:pPr algn="ctr" fontAlgn="b"/>
                      <a:r>
                        <a:rPr lang="en-US" sz="2400" b="1" i="0" u="none" strike="noStrike" dirty="0" smtClean="0">
                          <a:solidFill>
                            <a:srgbClr val="000000"/>
                          </a:solidFill>
                          <a:effectLst/>
                          <a:latin typeface="Calibri" panose="020F0502020204030204" pitchFamily="34" charset="0"/>
                        </a:rPr>
                        <a:t>22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24</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17</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34</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27</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23660743"/>
                  </a:ext>
                </a:extLst>
              </a:tr>
              <a:tr h="557695">
                <a:tc>
                  <a:txBody>
                    <a:bodyPr/>
                    <a:lstStyle/>
                    <a:p>
                      <a:r>
                        <a:rPr lang="en-US" sz="2200" b="1" dirty="0" smtClean="0"/>
                        <a:t>Asian </a:t>
                      </a:r>
                      <a:endParaRPr lang="en-US" sz="2200" b="1" dirty="0"/>
                    </a:p>
                  </a:txBody>
                  <a:tcPr/>
                </a:tc>
                <a:tc>
                  <a:txBody>
                    <a:bodyPr/>
                    <a:lstStyle/>
                    <a:p>
                      <a:pPr algn="ctr" fontAlgn="b"/>
                      <a:r>
                        <a:rPr lang="en-US" sz="2400" b="1" i="0" u="none" strike="noStrike" dirty="0" smtClean="0">
                          <a:solidFill>
                            <a:srgbClr val="000000"/>
                          </a:solidFill>
                          <a:effectLst/>
                          <a:latin typeface="Calibri" panose="020F0502020204030204" pitchFamily="34" charset="0"/>
                        </a:rPr>
                        <a:t>39</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50</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38</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40</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68</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4118758"/>
                  </a:ext>
                </a:extLst>
              </a:tr>
              <a:tr h="557695">
                <a:tc>
                  <a:txBody>
                    <a:bodyPr/>
                    <a:lstStyle/>
                    <a:p>
                      <a:r>
                        <a:rPr lang="en-US" sz="2000" b="1" dirty="0" smtClean="0"/>
                        <a:t>American Ind.</a:t>
                      </a:r>
                      <a:r>
                        <a:rPr lang="en-US" sz="2000" b="1" baseline="0" dirty="0" smtClean="0"/>
                        <a:t> / </a:t>
                      </a:r>
                      <a:r>
                        <a:rPr lang="en-US" sz="2000" b="1" dirty="0" smtClean="0"/>
                        <a:t>Al</a:t>
                      </a:r>
                      <a:r>
                        <a:rPr lang="en-US" sz="2000" b="1" baseline="0" dirty="0" smtClean="0"/>
                        <a:t>askan Native</a:t>
                      </a:r>
                      <a:endParaRPr lang="en-US" sz="2000" b="1" dirty="0"/>
                    </a:p>
                  </a:txBody>
                  <a:tcPr/>
                </a:tc>
                <a:tc>
                  <a:txBody>
                    <a:bodyPr/>
                    <a:lstStyle/>
                    <a:p>
                      <a:pPr algn="ctr" fontAlgn="b"/>
                      <a:r>
                        <a:rPr lang="en-US" sz="2400" b="1"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0</a:t>
                      </a:r>
                    </a:p>
                  </a:txBody>
                  <a:tcPr marL="9525" marR="9525" marT="9525" marB="0" anchor="b"/>
                </a:tc>
                <a:tc>
                  <a:txBody>
                    <a:bodyPr/>
                    <a:lstStyle/>
                    <a:p>
                      <a:pPr algn="ctr" fontAlgn="b"/>
                      <a:r>
                        <a:rPr lang="en-US" sz="2400" b="1" i="0" u="none" strike="noStrike" dirty="0">
                          <a:solidFill>
                            <a:srgbClr val="000000"/>
                          </a:solidFill>
                          <a:effectLst/>
                          <a:latin typeface="Calibri" panose="020F0502020204030204" pitchFamily="34" charset="0"/>
                        </a:rPr>
                        <a:t>5</a:t>
                      </a: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70572080"/>
                  </a:ext>
                </a:extLst>
              </a:tr>
              <a:tr h="557695">
                <a:tc>
                  <a:txBody>
                    <a:bodyPr/>
                    <a:lstStyle/>
                    <a:p>
                      <a:r>
                        <a:rPr lang="en-US" sz="2000" b="1" dirty="0" smtClean="0"/>
                        <a:t>Hawaiian /Pac. Isl.</a:t>
                      </a:r>
                      <a:endParaRPr lang="en-US" sz="2000" b="1" dirty="0"/>
                    </a:p>
                  </a:txBody>
                  <a:tcPr/>
                </a:tc>
                <a:tc>
                  <a:txBody>
                    <a:bodyPr/>
                    <a:lstStyle/>
                    <a:p>
                      <a:pPr algn="ctr" fontAlgn="b"/>
                      <a:r>
                        <a:rPr lang="en-US" sz="2400" b="1" i="0" u="none" strike="noStrike" dirty="0" smtClean="0">
                          <a:solidFill>
                            <a:srgbClr val="000000"/>
                          </a:solidFill>
                          <a:effectLst/>
                          <a:latin typeface="Calibri" panose="020F0502020204030204" pitchFamily="34" charset="0"/>
                        </a:rPr>
                        <a:t>3</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9113272"/>
                  </a:ext>
                </a:extLst>
              </a:tr>
              <a:tr h="426944">
                <a:tc>
                  <a:txBody>
                    <a:bodyPr/>
                    <a:lstStyle/>
                    <a:p>
                      <a:r>
                        <a:rPr lang="en-US" sz="2200" b="1" dirty="0" smtClean="0"/>
                        <a:t>White</a:t>
                      </a:r>
                      <a:endParaRPr lang="en-US" sz="2200" b="1" dirty="0"/>
                    </a:p>
                  </a:txBody>
                  <a:tcPr/>
                </a:tc>
                <a:tc>
                  <a:txBody>
                    <a:bodyPr/>
                    <a:lstStyle/>
                    <a:p>
                      <a:pPr algn="ctr" fontAlgn="b"/>
                      <a:r>
                        <a:rPr lang="en-US" sz="2400" b="1" i="0" u="none" strike="noStrike" dirty="0" smtClean="0">
                          <a:solidFill>
                            <a:srgbClr val="000000"/>
                          </a:solidFill>
                          <a:effectLst/>
                          <a:latin typeface="Calibri" panose="020F0502020204030204" pitchFamily="34" charset="0"/>
                        </a:rPr>
                        <a:t>492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522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564</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545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551</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527</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90500651"/>
                  </a:ext>
                </a:extLst>
              </a:tr>
              <a:tr h="557695">
                <a:tc>
                  <a:txBody>
                    <a:bodyPr/>
                    <a:lstStyle/>
                    <a:p>
                      <a:r>
                        <a:rPr lang="en-US" sz="2200" b="1" dirty="0" smtClean="0"/>
                        <a:t>Other/Unknown</a:t>
                      </a:r>
                      <a:endParaRPr lang="en-US" sz="2200" b="1" dirty="0"/>
                    </a:p>
                  </a:txBody>
                  <a:tcPr/>
                </a:tc>
                <a:tc>
                  <a:txBody>
                    <a:bodyPr/>
                    <a:lstStyle/>
                    <a:p>
                      <a:pPr algn="ctr" fontAlgn="b"/>
                      <a:r>
                        <a:rPr lang="en-US" sz="2400" b="1" i="0" u="none" strike="noStrike" dirty="0" smtClean="0">
                          <a:solidFill>
                            <a:srgbClr val="000000"/>
                          </a:solidFill>
                          <a:effectLst/>
                          <a:latin typeface="Calibri" panose="020F0502020204030204" pitchFamily="34" charset="0"/>
                        </a:rPr>
                        <a:t>44</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13</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16</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15</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22</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i="0" u="none" strike="noStrike" dirty="0" smtClean="0">
                          <a:solidFill>
                            <a:srgbClr val="000000"/>
                          </a:solidFill>
                          <a:effectLst/>
                          <a:latin typeface="Calibri" panose="020F0502020204030204" pitchFamily="34" charset="0"/>
                        </a:rPr>
                        <a:t>39</a:t>
                      </a:r>
                    </a:p>
                  </a:txBody>
                  <a:tcPr marL="9525" marR="9525" marT="9525" marB="0" anchor="b"/>
                </a:tc>
                <a:extLst>
                  <a:ext uri="{0D108BD9-81ED-4DB2-BD59-A6C34878D82A}">
                    <a16:rowId xmlns:a16="http://schemas.microsoft.com/office/drawing/2014/main" val="3218688165"/>
                  </a:ext>
                </a:extLst>
              </a:tr>
              <a:tr h="557695">
                <a:tc>
                  <a:txBody>
                    <a:bodyPr/>
                    <a:lstStyle/>
                    <a:p>
                      <a:r>
                        <a:rPr lang="en-US" sz="2200" b="1" dirty="0" smtClean="0">
                          <a:solidFill>
                            <a:schemeClr val="bg1"/>
                          </a:solidFill>
                        </a:rPr>
                        <a:t>TOTAL</a:t>
                      </a:r>
                      <a:endParaRPr lang="en-US" sz="2200" b="1" dirty="0">
                        <a:solidFill>
                          <a:schemeClr val="bg1"/>
                        </a:solidFill>
                      </a:endParaRPr>
                    </a:p>
                  </a:txBody>
                  <a:tcPr>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628</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670</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694</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636</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684</a:t>
                      </a:r>
                      <a:endParaRPr lang="en-US" sz="2400" b="1" i="0" u="none" strike="noStrike" dirty="0">
                        <a:solidFill>
                          <a:schemeClr val="bg1"/>
                        </a:solidFill>
                        <a:effectLst/>
                        <a:latin typeface="Calibri" panose="020F0502020204030204" pitchFamily="34" charset="0"/>
                      </a:endParaRPr>
                    </a:p>
                  </a:txBody>
                  <a:tcPr marL="9525" marR="9525" marT="9525" marB="0" anchor="b">
                    <a:solidFill>
                      <a:schemeClr val="accent1"/>
                    </a:solidFill>
                  </a:tcPr>
                </a:tc>
                <a:tc>
                  <a:txBody>
                    <a:bodyPr/>
                    <a:lstStyle/>
                    <a:p>
                      <a:pPr algn="ctr" fontAlgn="b"/>
                      <a:r>
                        <a:rPr lang="en-US" sz="2400" b="1" i="0" u="none" strike="noStrike" dirty="0" smtClean="0">
                          <a:solidFill>
                            <a:schemeClr val="bg1"/>
                          </a:solidFill>
                          <a:effectLst/>
                          <a:latin typeface="Calibri" panose="020F0502020204030204" pitchFamily="34" charset="0"/>
                        </a:rPr>
                        <a:t>686</a:t>
                      </a:r>
                      <a:endParaRPr lang="en-US" sz="2400" b="1" i="0" u="none" strike="noStrike" dirty="0" smtClean="0">
                        <a:solidFill>
                          <a:srgbClr val="000000"/>
                        </a:solidFill>
                        <a:effectLst/>
                        <a:latin typeface="Calibri" panose="020F0502020204030204" pitchFamily="34" charset="0"/>
                      </a:endParaRPr>
                    </a:p>
                  </a:txBody>
                  <a:tcPr marL="9525" marR="9525" marT="9525" marB="0" anchor="b">
                    <a:solidFill>
                      <a:schemeClr val="accent1"/>
                    </a:solidFill>
                  </a:tcPr>
                </a:tc>
                <a:extLst>
                  <a:ext uri="{0D108BD9-81ED-4DB2-BD59-A6C34878D82A}">
                    <a16:rowId xmlns:a16="http://schemas.microsoft.com/office/drawing/2014/main" val="1704616241"/>
                  </a:ext>
                </a:extLst>
              </a:tr>
            </a:tbl>
          </a:graphicData>
        </a:graphic>
      </p:graphicFrame>
      <p:sp>
        <p:nvSpPr>
          <p:cNvPr id="6"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Annual Survey of the Mathematical Sciences</a:t>
            </a:r>
            <a:endParaRPr lang="en-US" sz="1200" dirty="0"/>
          </a:p>
        </p:txBody>
      </p:sp>
    </p:spTree>
    <p:extLst>
      <p:ext uri="{BB962C8B-B14F-4D97-AF65-F5344CB8AC3E}">
        <p14:creationId xmlns:p14="http://schemas.microsoft.com/office/powerpoint/2010/main" val="29142567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a:solidFill>
                  <a:schemeClr val="bg1"/>
                </a:solidFill>
              </a:rPr>
              <a:t>(</a:t>
            </a:r>
            <a:r>
              <a:rPr lang="en-US" sz="4800" b="1" dirty="0" smtClean="0">
                <a:solidFill>
                  <a:schemeClr val="bg1"/>
                </a:solidFill>
              </a:rPr>
              <a:t>Some) Implications of Underrepresentation in STEM</a:t>
            </a:r>
            <a:endParaRPr lang="en-US" sz="5000" b="1" dirty="0">
              <a:solidFill>
                <a:schemeClr val="bg1"/>
              </a:solidFill>
            </a:endParaRPr>
          </a:p>
        </p:txBody>
      </p:sp>
    </p:spTree>
    <p:extLst>
      <p:ext uri="{BB962C8B-B14F-4D97-AF65-F5344CB8AC3E}">
        <p14:creationId xmlns:p14="http://schemas.microsoft.com/office/powerpoint/2010/main" val="301967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28</a:t>
            </a:fld>
            <a:endParaRPr lang="en-US" dirty="0"/>
          </a:p>
        </p:txBody>
      </p:sp>
      <p:sp>
        <p:nvSpPr>
          <p:cNvPr id="3" name="Text Placeholder 2"/>
          <p:cNvSpPr>
            <a:spLocks noGrp="1"/>
          </p:cNvSpPr>
          <p:nvPr>
            <p:ph type="body" sz="quarter" idx="10"/>
          </p:nvPr>
        </p:nvSpPr>
        <p:spPr>
          <a:xfrm>
            <a:off x="260349" y="311727"/>
            <a:ext cx="8883651" cy="588818"/>
          </a:xfrm>
        </p:spPr>
        <p:txBody>
          <a:bodyPr/>
          <a:lstStyle/>
          <a:p>
            <a:r>
              <a:rPr lang="en-US" sz="3000" dirty="0" smtClean="0"/>
              <a:t>Implications of Underrepresentation </a:t>
            </a:r>
            <a:r>
              <a:rPr lang="en-US" sz="4000" dirty="0" smtClean="0"/>
              <a:t>in STEM</a:t>
            </a:r>
            <a:endParaRPr lang="en-US" sz="4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5" y="1018823"/>
            <a:ext cx="7758545" cy="5152253"/>
          </a:xfrm>
          <a:prstGeom prst="rect">
            <a:avLst/>
          </a:prstGeom>
        </p:spPr>
      </p:pic>
      <p:sp>
        <p:nvSpPr>
          <p:cNvPr id="7" name="Title 1"/>
          <p:cNvSpPr txBox="1">
            <a:spLocks/>
          </p:cNvSpPr>
          <p:nvPr/>
        </p:nvSpPr>
        <p:spPr>
          <a:xfrm>
            <a:off x="526473" y="5967786"/>
            <a:ext cx="8617526" cy="4525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Williams, George-Jones &amp; </a:t>
            </a:r>
            <a:r>
              <a:rPr lang="en-US" sz="1200" dirty="0" err="1" smtClean="0"/>
              <a:t>Hebl</a:t>
            </a:r>
            <a:r>
              <a:rPr lang="en-US" sz="1200" dirty="0" smtClean="0"/>
              <a:t>, 2018 </a:t>
            </a:r>
            <a:endParaRPr lang="en-US" sz="1200" dirty="0"/>
          </a:p>
        </p:txBody>
      </p:sp>
      <p:sp>
        <p:nvSpPr>
          <p:cNvPr id="8" name="Title 1"/>
          <p:cNvSpPr txBox="1">
            <a:spLocks/>
          </p:cNvSpPr>
          <p:nvPr/>
        </p:nvSpPr>
        <p:spPr>
          <a:xfrm>
            <a:off x="623455" y="1149765"/>
            <a:ext cx="8520546" cy="59590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ctr"/>
            <a:r>
              <a:rPr lang="en-US" sz="2400" dirty="0">
                <a:solidFill>
                  <a:schemeClr val="tx1"/>
                </a:solidFill>
              </a:rPr>
              <a:t>Percent of students initially interested in STEM, </a:t>
            </a:r>
            <a:r>
              <a:rPr lang="en-US" sz="2400" dirty="0" smtClean="0">
                <a:solidFill>
                  <a:schemeClr val="tx1"/>
                </a:solidFill>
              </a:rPr>
              <a:t/>
            </a:r>
            <a:br>
              <a:rPr lang="en-US" sz="2400" dirty="0" smtClean="0">
                <a:solidFill>
                  <a:schemeClr val="tx1"/>
                </a:solidFill>
              </a:rPr>
            </a:br>
            <a:r>
              <a:rPr lang="en-US" sz="2400" dirty="0" smtClean="0">
                <a:solidFill>
                  <a:schemeClr val="tx1"/>
                </a:solidFill>
              </a:rPr>
              <a:t>and </a:t>
            </a:r>
            <a:r>
              <a:rPr lang="en-US" sz="2400" dirty="0">
                <a:solidFill>
                  <a:schemeClr val="tx1"/>
                </a:solidFill>
              </a:rPr>
              <a:t>graduating in STEM, by </a:t>
            </a:r>
            <a:r>
              <a:rPr lang="en-US" sz="2400" dirty="0" smtClean="0">
                <a:solidFill>
                  <a:schemeClr val="tx1"/>
                </a:solidFill>
              </a:rPr>
              <a:t>racial group.</a:t>
            </a:r>
          </a:p>
        </p:txBody>
      </p:sp>
    </p:spTree>
    <p:extLst>
      <p:ext uri="{BB962C8B-B14F-4D97-AF65-F5344CB8AC3E}">
        <p14:creationId xmlns:p14="http://schemas.microsoft.com/office/powerpoint/2010/main" val="552136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squarespace-cdn.com/content/v1/5aa6128850a54f0331abec9a/1558020513191-WCR5GQN1VTUUU2GJB9FY/ke17ZwdGBToddI8pDm48kOwGh4ZQlEsKMrPrLAOrXfhZw-zPPgdn4jUwVcJE1ZvWQUxwkmyExglNqGp0IvTJZUJFbgE-7XRK3dMEBRBhUpzw6cVghoGHec7VcRBKbwXwiJV3GbRqw7Jr3M8Yacd3ixVlcwmGpM100SRfoc4GY6g/image2.png?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44" y="940055"/>
            <a:ext cx="7781766" cy="541661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fld id="{6051C6B7-8572-2B49-B79F-0A0E1914C499}" type="slidenum">
              <a:rPr lang="en-US" smtClean="0"/>
              <a:pPr/>
              <a:t>29</a:t>
            </a:fld>
            <a:endParaRPr lang="en-US" dirty="0"/>
          </a:p>
        </p:txBody>
      </p:sp>
      <p:sp>
        <p:nvSpPr>
          <p:cNvPr id="3" name="Text Placeholder 2"/>
          <p:cNvSpPr>
            <a:spLocks noGrp="1"/>
          </p:cNvSpPr>
          <p:nvPr>
            <p:ph type="body" sz="quarter" idx="10"/>
          </p:nvPr>
        </p:nvSpPr>
        <p:spPr>
          <a:xfrm>
            <a:off x="260349" y="311727"/>
            <a:ext cx="8883651" cy="588818"/>
          </a:xfrm>
        </p:spPr>
        <p:txBody>
          <a:bodyPr/>
          <a:lstStyle/>
          <a:p>
            <a:r>
              <a:rPr lang="en-US" sz="2800" dirty="0" smtClean="0"/>
              <a:t>Implications of Underrepresentation in STEM</a:t>
            </a:r>
            <a:endParaRPr lang="en-US" sz="2800" dirty="0"/>
          </a:p>
        </p:txBody>
      </p:sp>
      <p:sp>
        <p:nvSpPr>
          <p:cNvPr id="7" name="Title 1"/>
          <p:cNvSpPr txBox="1">
            <a:spLocks/>
          </p:cNvSpPr>
          <p:nvPr/>
        </p:nvSpPr>
        <p:spPr>
          <a:xfrm>
            <a:off x="1056121" y="6300823"/>
            <a:ext cx="7173478" cy="4525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a:t>
            </a:r>
            <a:r>
              <a:rPr lang="en-US" sz="1200" dirty="0" err="1" smtClean="0"/>
              <a:t>Riegle</a:t>
            </a:r>
            <a:r>
              <a:rPr lang="en-US" sz="1200" dirty="0" smtClean="0"/>
              <a:t>-Crumb, </a:t>
            </a:r>
            <a:r>
              <a:rPr lang="en-US" sz="1200" dirty="0"/>
              <a:t>King</a:t>
            </a:r>
            <a:r>
              <a:rPr lang="en-US" sz="1200" dirty="0" smtClean="0"/>
              <a:t>, </a:t>
            </a:r>
            <a:r>
              <a:rPr lang="en-US" sz="1200" dirty="0"/>
              <a:t>&amp; Irizarry, </a:t>
            </a:r>
            <a:r>
              <a:rPr lang="en-US" sz="1200" dirty="0" smtClean="0"/>
              <a:t>2019,</a:t>
            </a:r>
            <a:endParaRPr lang="en-US" sz="1200" dirty="0"/>
          </a:p>
        </p:txBody>
      </p:sp>
      <p:sp>
        <p:nvSpPr>
          <p:cNvPr id="8" name="Title 1"/>
          <p:cNvSpPr txBox="1">
            <a:spLocks/>
          </p:cNvSpPr>
          <p:nvPr/>
        </p:nvSpPr>
        <p:spPr>
          <a:xfrm>
            <a:off x="166254" y="1198337"/>
            <a:ext cx="8520546" cy="59590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ctr"/>
            <a:r>
              <a:rPr lang="en-US" sz="2400" dirty="0" smtClean="0">
                <a:solidFill>
                  <a:schemeClr val="tx1"/>
                </a:solidFill>
              </a:rPr>
              <a:t>Different rates of persistence in </a:t>
            </a:r>
            <a:br>
              <a:rPr lang="en-US" sz="2400" dirty="0" smtClean="0">
                <a:solidFill>
                  <a:schemeClr val="tx1"/>
                </a:solidFill>
              </a:rPr>
            </a:br>
            <a:r>
              <a:rPr lang="en-US" sz="2400" dirty="0" smtClean="0">
                <a:solidFill>
                  <a:schemeClr val="tx1"/>
                </a:solidFill>
              </a:rPr>
              <a:t>academic disciplines by race and ethnicity</a:t>
            </a:r>
          </a:p>
        </p:txBody>
      </p:sp>
    </p:spTree>
    <p:extLst>
      <p:ext uri="{BB962C8B-B14F-4D97-AF65-F5344CB8AC3E}">
        <p14:creationId xmlns:p14="http://schemas.microsoft.com/office/powerpoint/2010/main" val="268076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a:t>
            </a:fld>
            <a:endParaRPr lang="en-US" dirty="0"/>
          </a:p>
        </p:txBody>
      </p:sp>
      <p:sp>
        <p:nvSpPr>
          <p:cNvPr id="3" name="Text Placeholder 2"/>
          <p:cNvSpPr>
            <a:spLocks noGrp="1"/>
          </p:cNvSpPr>
          <p:nvPr>
            <p:ph type="body" sz="quarter" idx="10"/>
          </p:nvPr>
        </p:nvSpPr>
        <p:spPr/>
        <p:txBody>
          <a:bodyPr/>
          <a:lstStyle/>
          <a:p>
            <a:r>
              <a:rPr lang="en-US" dirty="0" smtClean="0"/>
              <a:t>My goals for today</a:t>
            </a:r>
            <a:endParaRPr lang="en-US" dirty="0"/>
          </a:p>
        </p:txBody>
      </p:sp>
      <p:sp>
        <p:nvSpPr>
          <p:cNvPr id="4" name="Text Placeholder 3"/>
          <p:cNvSpPr>
            <a:spLocks noGrp="1"/>
          </p:cNvSpPr>
          <p:nvPr>
            <p:ph type="body" sz="quarter" idx="11"/>
          </p:nvPr>
        </p:nvSpPr>
        <p:spPr>
          <a:xfrm>
            <a:off x="260350" y="1068388"/>
            <a:ext cx="8629650" cy="5327794"/>
          </a:xfrm>
        </p:spPr>
        <p:txBody>
          <a:bodyPr/>
          <a:lstStyle/>
          <a:p>
            <a:pPr marL="457200" indent="-457200">
              <a:buFont typeface="Arial" panose="020B0604020202020204" pitchFamily="34" charset="0"/>
              <a:buChar char="•"/>
            </a:pPr>
            <a:r>
              <a:rPr lang="en-US" dirty="0" smtClean="0"/>
              <a:t>Pose some questions </a:t>
            </a:r>
            <a:r>
              <a:rPr lang="en-US" dirty="0"/>
              <a:t>a</a:t>
            </a:r>
            <a:r>
              <a:rPr lang="en-US" dirty="0" smtClean="0"/>
              <a:t>bout </a:t>
            </a:r>
            <a:r>
              <a:rPr lang="en-US" dirty="0"/>
              <a:t>h</a:t>
            </a:r>
            <a:r>
              <a:rPr lang="en-US" dirty="0" smtClean="0"/>
              <a:t>ow “We” define the “Mathematics Community” </a:t>
            </a:r>
            <a:endParaRPr lang="en-US" dirty="0"/>
          </a:p>
          <a:p>
            <a:pPr marL="457200" indent="-457200">
              <a:buFont typeface="Arial" panose="020B0604020202020204" pitchFamily="34" charset="0"/>
              <a:buChar char="•"/>
            </a:pPr>
            <a:r>
              <a:rPr lang="en-US" dirty="0" smtClean="0"/>
              <a:t>Advocate for the idea that mathematics is a human endeavor</a:t>
            </a:r>
          </a:p>
          <a:p>
            <a:pPr marL="457200" indent="-457200">
              <a:buFont typeface="Arial" panose="020B0604020202020204" pitchFamily="34" charset="0"/>
              <a:buChar char="•"/>
            </a:pPr>
            <a:r>
              <a:rPr lang="en-US" dirty="0" smtClean="0"/>
              <a:t>Argue that it matters “Who does the math”</a:t>
            </a:r>
          </a:p>
          <a:p>
            <a:pPr marL="457200" indent="-457200">
              <a:buFont typeface="Arial" panose="020B0604020202020204" pitchFamily="34" charset="0"/>
              <a:buChar char="•"/>
            </a:pPr>
            <a:r>
              <a:rPr lang="en-US" dirty="0"/>
              <a:t>Provide demographic details about the </a:t>
            </a:r>
            <a:r>
              <a:rPr lang="en-US" dirty="0" smtClean="0"/>
              <a:t>“(United States) Mathematics </a:t>
            </a:r>
            <a:r>
              <a:rPr lang="en-US" dirty="0"/>
              <a:t>Community</a:t>
            </a:r>
            <a:r>
              <a:rPr lang="en-US" dirty="0" smtClean="0"/>
              <a:t>” </a:t>
            </a:r>
          </a:p>
          <a:p>
            <a:pPr marL="457200" indent="-457200">
              <a:buFont typeface="Arial" panose="020B0604020202020204" pitchFamily="34" charset="0"/>
              <a:buChar char="•"/>
            </a:pPr>
            <a:r>
              <a:rPr lang="en-US" dirty="0" smtClean="0"/>
              <a:t>Engage in discussion about all these topics and more!</a:t>
            </a:r>
          </a:p>
        </p:txBody>
      </p:sp>
    </p:spTree>
    <p:extLst>
      <p:ext uri="{BB962C8B-B14F-4D97-AF65-F5344CB8AC3E}">
        <p14:creationId xmlns:p14="http://schemas.microsoft.com/office/powerpoint/2010/main" val="233240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30</a:t>
            </a:fld>
            <a:endParaRPr lang="en-US" dirty="0"/>
          </a:p>
        </p:txBody>
      </p:sp>
      <p:sp>
        <p:nvSpPr>
          <p:cNvPr id="3" name="Text Placeholder 2"/>
          <p:cNvSpPr>
            <a:spLocks noGrp="1"/>
          </p:cNvSpPr>
          <p:nvPr>
            <p:ph type="body" sz="quarter" idx="10"/>
          </p:nvPr>
        </p:nvSpPr>
        <p:spPr/>
        <p:txBody>
          <a:bodyPr/>
          <a:lstStyle/>
          <a:p>
            <a:r>
              <a:rPr lang="en-US" sz="4000" dirty="0"/>
              <a:t>Which one is “smart”?</a:t>
            </a:r>
          </a:p>
        </p:txBody>
      </p:sp>
      <p:sp>
        <p:nvSpPr>
          <p:cNvPr id="7" name="Title 1"/>
          <p:cNvSpPr txBox="1">
            <a:spLocks/>
          </p:cNvSpPr>
          <p:nvPr/>
        </p:nvSpPr>
        <p:spPr>
          <a:xfrm>
            <a:off x="547254" y="6300824"/>
            <a:ext cx="7841672" cy="4525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Williams, George-Jones &amp; </a:t>
            </a:r>
            <a:r>
              <a:rPr lang="en-US" sz="1200" dirty="0" err="1" smtClean="0"/>
              <a:t>Hebl</a:t>
            </a:r>
            <a:r>
              <a:rPr lang="en-US" sz="1200" dirty="0" smtClean="0"/>
              <a:t>, 2018 </a:t>
            </a:r>
            <a:endParaRPr lang="en-US" sz="1200" dirty="0"/>
          </a:p>
        </p:txBody>
      </p:sp>
      <p:pic>
        <p:nvPicPr>
          <p:cNvPr id="4" name="Picture 3"/>
          <p:cNvPicPr>
            <a:picLocks noChangeAspect="1"/>
          </p:cNvPicPr>
          <p:nvPr/>
        </p:nvPicPr>
        <p:blipFill>
          <a:blip r:embed="rId2"/>
          <a:stretch>
            <a:fillRect/>
          </a:stretch>
        </p:blipFill>
        <p:spPr>
          <a:xfrm>
            <a:off x="692727" y="964737"/>
            <a:ext cx="7550727" cy="5431445"/>
          </a:xfrm>
          <a:prstGeom prst="rect">
            <a:avLst/>
          </a:prstGeom>
        </p:spPr>
      </p:pic>
    </p:spTree>
    <p:extLst>
      <p:ext uri="{BB962C8B-B14F-4D97-AF65-F5344CB8AC3E}">
        <p14:creationId xmlns:p14="http://schemas.microsoft.com/office/powerpoint/2010/main" val="34784227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31</a:t>
            </a:fld>
            <a:endParaRPr lang="en-US" dirty="0"/>
          </a:p>
        </p:txBody>
      </p:sp>
      <p:sp>
        <p:nvSpPr>
          <p:cNvPr id="3" name="Text Placeholder 2"/>
          <p:cNvSpPr>
            <a:spLocks noGrp="1"/>
          </p:cNvSpPr>
          <p:nvPr>
            <p:ph type="body" sz="quarter" idx="10"/>
          </p:nvPr>
        </p:nvSpPr>
        <p:spPr/>
        <p:txBody>
          <a:bodyPr/>
          <a:lstStyle/>
          <a:p>
            <a:r>
              <a:rPr lang="en-US" sz="4000" dirty="0" smtClean="0"/>
              <a:t>Which one is “smart”?</a:t>
            </a:r>
            <a:endParaRPr lang="en-US" sz="4000" dirty="0"/>
          </a:p>
        </p:txBody>
      </p:sp>
      <p:sp>
        <p:nvSpPr>
          <p:cNvPr id="7" name="Title 1"/>
          <p:cNvSpPr txBox="1">
            <a:spLocks/>
          </p:cNvSpPr>
          <p:nvPr/>
        </p:nvSpPr>
        <p:spPr>
          <a:xfrm>
            <a:off x="483178" y="6299597"/>
            <a:ext cx="7841672" cy="45251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Williams, George-Jones &amp; </a:t>
            </a:r>
            <a:r>
              <a:rPr lang="en-US" sz="1200" dirty="0" err="1" smtClean="0"/>
              <a:t>Hebl</a:t>
            </a:r>
            <a:r>
              <a:rPr lang="en-US" sz="1200" dirty="0" smtClean="0"/>
              <a:t>, 2018 </a:t>
            </a:r>
            <a:endParaRPr lang="en-US" sz="1200" dirty="0"/>
          </a:p>
        </p:txBody>
      </p:sp>
      <p:pic>
        <p:nvPicPr>
          <p:cNvPr id="5" name="Picture 4"/>
          <p:cNvPicPr>
            <a:picLocks noChangeAspect="1"/>
          </p:cNvPicPr>
          <p:nvPr/>
        </p:nvPicPr>
        <p:blipFill>
          <a:blip r:embed="rId2"/>
          <a:stretch>
            <a:fillRect/>
          </a:stretch>
        </p:blipFill>
        <p:spPr>
          <a:xfrm>
            <a:off x="819150" y="1050248"/>
            <a:ext cx="7505700" cy="5343525"/>
          </a:xfrm>
          <a:prstGeom prst="rect">
            <a:avLst/>
          </a:prstGeom>
        </p:spPr>
      </p:pic>
    </p:spTree>
    <p:extLst>
      <p:ext uri="{BB962C8B-B14F-4D97-AF65-F5344CB8AC3E}">
        <p14:creationId xmlns:p14="http://schemas.microsoft.com/office/powerpoint/2010/main" val="36835103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32</a:t>
            </a:fld>
            <a:endParaRPr lang="en-US" dirty="0"/>
          </a:p>
        </p:txBody>
      </p:sp>
      <p:sp>
        <p:nvSpPr>
          <p:cNvPr id="3" name="Text Placeholder 2"/>
          <p:cNvSpPr>
            <a:spLocks noGrp="1"/>
          </p:cNvSpPr>
          <p:nvPr>
            <p:ph type="body" sz="quarter" idx="10"/>
          </p:nvPr>
        </p:nvSpPr>
        <p:spPr>
          <a:xfrm>
            <a:off x="0" y="48491"/>
            <a:ext cx="9144000" cy="976746"/>
          </a:xfrm>
        </p:spPr>
        <p:txBody>
          <a:bodyPr/>
          <a:lstStyle/>
          <a:p>
            <a:r>
              <a:rPr lang="en-US" sz="3200" dirty="0" smtClean="0"/>
              <a:t>Phenotypic </a:t>
            </a:r>
            <a:r>
              <a:rPr lang="en-US" sz="3200" dirty="0" err="1" smtClean="0"/>
              <a:t>Stereotypicality</a:t>
            </a:r>
            <a:r>
              <a:rPr lang="en-US" sz="3200" dirty="0" smtClean="0"/>
              <a:t> and STEM Persistence (Williams</a:t>
            </a:r>
            <a:r>
              <a:rPr lang="en-US" sz="3200" i="1" dirty="0" smtClean="0"/>
              <a:t> et al, </a:t>
            </a:r>
            <a:r>
              <a:rPr lang="en-US" sz="3200" dirty="0" smtClean="0"/>
              <a:t>2018)</a:t>
            </a:r>
            <a:endParaRPr lang="en-US" sz="3200" dirty="0"/>
          </a:p>
        </p:txBody>
      </p:sp>
      <p:sp>
        <p:nvSpPr>
          <p:cNvPr id="4" name="Text Placeholder 3"/>
          <p:cNvSpPr>
            <a:spLocks noGrp="1"/>
          </p:cNvSpPr>
          <p:nvPr>
            <p:ph type="body" sz="quarter" idx="11"/>
          </p:nvPr>
        </p:nvSpPr>
        <p:spPr/>
        <p:txBody>
          <a:bodyPr/>
          <a:lstStyle/>
          <a:p>
            <a:pPr marL="457200" indent="-457200">
              <a:buFont typeface="Arial" panose="020B0604020202020204" pitchFamily="34" charset="0"/>
              <a:buChar char="•"/>
            </a:pPr>
            <a:r>
              <a:rPr lang="en-US" dirty="0" smtClean="0"/>
              <a:t>Different Racial Groups Have Different Rates of STEM Persistence</a:t>
            </a:r>
          </a:p>
          <a:p>
            <a:pPr marL="457200" indent="-457200">
              <a:buFont typeface="Arial" panose="020B0604020202020204" pitchFamily="34" charset="0"/>
              <a:buChar char="•"/>
            </a:pPr>
            <a:r>
              <a:rPr lang="en-US" dirty="0" smtClean="0"/>
              <a:t>Racial phenotypic </a:t>
            </a:r>
            <a:r>
              <a:rPr lang="en-US" dirty="0" err="1" smtClean="0"/>
              <a:t>stereotypicality</a:t>
            </a:r>
            <a:r>
              <a:rPr lang="en-US" dirty="0" smtClean="0"/>
              <a:t> is a factor in STEM persistence.</a:t>
            </a:r>
          </a:p>
          <a:p>
            <a:pPr marL="457200" indent="-457200">
              <a:buFont typeface="Arial" panose="020B0604020202020204" pitchFamily="34" charset="0"/>
              <a:buChar char="•"/>
            </a:pPr>
            <a:r>
              <a:rPr lang="en-US" dirty="0" smtClean="0"/>
              <a:t>Racial phenotypic </a:t>
            </a:r>
            <a:r>
              <a:rPr lang="en-US" dirty="0" err="1"/>
              <a:t>stereotypicality</a:t>
            </a:r>
            <a:r>
              <a:rPr lang="en-US" dirty="0"/>
              <a:t> </a:t>
            </a:r>
            <a:r>
              <a:rPr lang="en-US" dirty="0" smtClean="0"/>
              <a:t>negatively relates </a:t>
            </a:r>
            <a:r>
              <a:rPr lang="en-US" dirty="0"/>
              <a:t>to </a:t>
            </a:r>
            <a:r>
              <a:rPr lang="en-US" dirty="0" smtClean="0"/>
              <a:t>STEM persistence </a:t>
            </a:r>
            <a:r>
              <a:rPr lang="en-US" dirty="0"/>
              <a:t>among college students from under-represented minority groups</a:t>
            </a:r>
            <a:r>
              <a:rPr lang="en-US" dirty="0" smtClean="0"/>
              <a:t>.</a:t>
            </a:r>
          </a:p>
          <a:p>
            <a:pPr marL="457200" indent="-457200">
              <a:buFont typeface="Arial" panose="020B0604020202020204" pitchFamily="34" charset="0"/>
              <a:buChar char="•"/>
            </a:pPr>
            <a:r>
              <a:rPr lang="en-US" dirty="0" smtClean="0"/>
              <a:t>Gender was a more salient factor in African-Americans than among Asian-Americans or White participants</a:t>
            </a:r>
          </a:p>
          <a:p>
            <a:endParaRPr lang="en-US" dirty="0" smtClean="0"/>
          </a:p>
          <a:p>
            <a:endParaRPr lang="en-US" dirty="0" smtClean="0"/>
          </a:p>
          <a:p>
            <a:endParaRPr lang="en-US" dirty="0"/>
          </a:p>
        </p:txBody>
      </p:sp>
    </p:spTree>
    <p:extLst>
      <p:ext uri="{BB962C8B-B14F-4D97-AF65-F5344CB8AC3E}">
        <p14:creationId xmlns:p14="http://schemas.microsoft.com/office/powerpoint/2010/main" val="422702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smtClean="0">
                <a:solidFill>
                  <a:schemeClr val="bg1"/>
                </a:solidFill>
              </a:rPr>
              <a:t>Broadening Participation</a:t>
            </a:r>
            <a:endParaRPr lang="en-US" sz="5000" b="1" dirty="0">
              <a:solidFill>
                <a:schemeClr val="bg1"/>
              </a:solidFill>
            </a:endParaRPr>
          </a:p>
        </p:txBody>
      </p:sp>
    </p:spTree>
    <p:extLst>
      <p:ext uri="{BB962C8B-B14F-4D97-AF65-F5344CB8AC3E}">
        <p14:creationId xmlns:p14="http://schemas.microsoft.com/office/powerpoint/2010/main" val="994787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34</a:t>
            </a:fld>
            <a:endParaRPr lang="en-US" dirty="0"/>
          </a:p>
        </p:txBody>
      </p:sp>
      <p:sp>
        <p:nvSpPr>
          <p:cNvPr id="3" name="Text Placeholder 2"/>
          <p:cNvSpPr>
            <a:spLocks noGrp="1"/>
          </p:cNvSpPr>
          <p:nvPr>
            <p:ph type="body" sz="quarter" idx="10"/>
          </p:nvPr>
        </p:nvSpPr>
        <p:spPr>
          <a:xfrm>
            <a:off x="0" y="311727"/>
            <a:ext cx="9033164" cy="588818"/>
          </a:xfrm>
        </p:spPr>
        <p:txBody>
          <a:bodyPr/>
          <a:lstStyle/>
          <a:p>
            <a:pPr algn="ctr"/>
            <a:r>
              <a:rPr lang="en-US" sz="3600" dirty="0" smtClean="0"/>
              <a:t>(Some) Broadening Participation Efforts</a:t>
            </a:r>
            <a:endParaRPr lang="en-US" sz="3600" dirty="0"/>
          </a:p>
        </p:txBody>
      </p:sp>
      <p:sp>
        <p:nvSpPr>
          <p:cNvPr id="4" name="Text Placeholder 3"/>
          <p:cNvSpPr>
            <a:spLocks noGrp="1"/>
          </p:cNvSpPr>
          <p:nvPr>
            <p:ph type="body" sz="quarter" idx="11"/>
          </p:nvPr>
        </p:nvSpPr>
        <p:spPr>
          <a:xfrm>
            <a:off x="260350" y="1068388"/>
            <a:ext cx="8629650" cy="5327794"/>
          </a:xfrm>
        </p:spPr>
        <p:txBody>
          <a:bodyPr/>
          <a:lstStyle/>
          <a:p>
            <a:r>
              <a:rPr lang="en-US" sz="2400" b="1" dirty="0" smtClean="0"/>
              <a:t>American Mathematics Society</a:t>
            </a:r>
          </a:p>
          <a:p>
            <a:pPr lvl="1"/>
            <a:r>
              <a:rPr lang="en-US" sz="2400" dirty="0"/>
              <a:t>Committee On Equity, Diversity, and </a:t>
            </a:r>
            <a:r>
              <a:rPr lang="en-US" sz="2400" dirty="0" smtClean="0"/>
              <a:t>Inclusion</a:t>
            </a:r>
          </a:p>
          <a:p>
            <a:pPr lvl="1"/>
            <a:r>
              <a:rPr lang="en-US" sz="2400" dirty="0" smtClean="0"/>
              <a:t>Director of Diversity and Inclusion(TBA!)</a:t>
            </a:r>
          </a:p>
          <a:p>
            <a:r>
              <a:rPr lang="en-US" sz="2400" b="1" dirty="0" smtClean="0"/>
              <a:t>Mathematical Association of America</a:t>
            </a:r>
          </a:p>
          <a:p>
            <a:pPr lvl="1"/>
            <a:r>
              <a:rPr lang="en-US" sz="2400" dirty="0" smtClean="0"/>
              <a:t>Committee on Minority Participation in Mathematics</a:t>
            </a:r>
          </a:p>
          <a:p>
            <a:pPr lvl="1"/>
            <a:r>
              <a:rPr lang="en-US" sz="2400" dirty="0" smtClean="0"/>
              <a:t>National REU Program </a:t>
            </a:r>
          </a:p>
          <a:p>
            <a:pPr lvl="1"/>
            <a:r>
              <a:rPr lang="en-US" sz="2400" dirty="0" smtClean="0"/>
              <a:t>TENSOR-SUMMA grants</a:t>
            </a:r>
          </a:p>
          <a:p>
            <a:pPr lvl="1"/>
            <a:r>
              <a:rPr lang="en-US" sz="2400" dirty="0" smtClean="0"/>
              <a:t>Project NeXT</a:t>
            </a:r>
          </a:p>
          <a:p>
            <a:r>
              <a:rPr lang="en-US" sz="2400" b="1" dirty="0" smtClean="0"/>
              <a:t>Society for Industrial and Applied Mathematics</a:t>
            </a:r>
          </a:p>
          <a:p>
            <a:pPr lvl="1"/>
            <a:r>
              <a:rPr lang="en-US" sz="2400" dirty="0" smtClean="0"/>
              <a:t>Diversity Advisory Committee</a:t>
            </a:r>
          </a:p>
          <a:p>
            <a:r>
              <a:rPr lang="en-US" sz="2400" b="1" dirty="0" smtClean="0"/>
              <a:t>National Science Foundation</a:t>
            </a:r>
          </a:p>
          <a:p>
            <a:pPr lvl="1"/>
            <a:r>
              <a:rPr lang="en-US" sz="2400" dirty="0" smtClean="0"/>
              <a:t>Broadening Participation portfolio</a:t>
            </a:r>
          </a:p>
          <a:p>
            <a:pPr lvl="1"/>
            <a:r>
              <a:rPr lang="en-US" sz="2400" dirty="0" smtClean="0"/>
              <a:t>Committee on Equal </a:t>
            </a:r>
            <a:r>
              <a:rPr lang="en-US" sz="2400" dirty="0"/>
              <a:t>Opportunities in Science and Engineering</a:t>
            </a:r>
            <a:endParaRPr lang="en-US" sz="2400" dirty="0" smtClean="0"/>
          </a:p>
          <a:p>
            <a:pPr lvl="1"/>
            <a:endParaRPr lang="en-US" dirty="0"/>
          </a:p>
          <a:p>
            <a:pPr marL="457200" lvl="1" indent="0">
              <a:buNone/>
            </a:pPr>
            <a:endParaRPr lang="en-US" dirty="0"/>
          </a:p>
        </p:txBody>
      </p:sp>
    </p:spTree>
    <p:extLst>
      <p:ext uri="{BB962C8B-B14F-4D97-AF65-F5344CB8AC3E}">
        <p14:creationId xmlns:p14="http://schemas.microsoft.com/office/powerpoint/2010/main" val="388913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smtClean="0">
                <a:solidFill>
                  <a:schemeClr val="bg1"/>
                </a:solidFill>
              </a:rPr>
              <a:t>References</a:t>
            </a:r>
            <a:endParaRPr lang="en-US" sz="5000" b="1" dirty="0">
              <a:solidFill>
                <a:schemeClr val="bg1"/>
              </a:solidFill>
            </a:endParaRPr>
          </a:p>
        </p:txBody>
      </p:sp>
    </p:spTree>
    <p:extLst>
      <p:ext uri="{BB962C8B-B14F-4D97-AF65-F5344CB8AC3E}">
        <p14:creationId xmlns:p14="http://schemas.microsoft.com/office/powerpoint/2010/main" val="2234533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36</a:t>
            </a:fld>
            <a:endParaRPr lang="en-US" dirty="0"/>
          </a:p>
        </p:txBody>
      </p:sp>
      <p:sp>
        <p:nvSpPr>
          <p:cNvPr id="3" name="Text Placeholder 2"/>
          <p:cNvSpPr>
            <a:spLocks noGrp="1"/>
          </p:cNvSpPr>
          <p:nvPr>
            <p:ph type="body" sz="quarter" idx="10"/>
          </p:nvPr>
        </p:nvSpPr>
        <p:spPr/>
        <p:txBody>
          <a:bodyPr/>
          <a:lstStyle/>
          <a:p>
            <a:r>
              <a:rPr lang="en-US" dirty="0" smtClean="0"/>
              <a:t>References</a:t>
            </a:r>
            <a:endParaRPr lang="en-US" dirty="0"/>
          </a:p>
        </p:txBody>
      </p:sp>
      <p:sp>
        <p:nvSpPr>
          <p:cNvPr id="4" name="Text Placeholder 3"/>
          <p:cNvSpPr>
            <a:spLocks noGrp="1"/>
          </p:cNvSpPr>
          <p:nvPr>
            <p:ph type="body" sz="quarter" idx="11"/>
          </p:nvPr>
        </p:nvSpPr>
        <p:spPr>
          <a:xfrm>
            <a:off x="260350" y="1068388"/>
            <a:ext cx="8629650" cy="5327794"/>
          </a:xfrm>
        </p:spPr>
        <p:txBody>
          <a:bodyPr/>
          <a:lstStyle/>
          <a:p>
            <a:pPr marL="514350" indent="-514350">
              <a:buFont typeface="+mj-lt"/>
              <a:buAutoNum type="arabicPeriod"/>
            </a:pPr>
            <a:r>
              <a:rPr lang="en-US" sz="2400" b="1" dirty="0"/>
              <a:t>American </a:t>
            </a:r>
            <a:r>
              <a:rPr lang="en-US" sz="2400" b="1" dirty="0" err="1" smtClean="0"/>
              <a:t>FactFinder</a:t>
            </a:r>
            <a:r>
              <a:rPr lang="en-US" sz="2400" b="1" dirty="0" smtClean="0"/>
              <a:t>. </a:t>
            </a:r>
            <a:r>
              <a:rPr lang="en-US" sz="2400" dirty="0"/>
              <a:t>2013-2017 American Community Survey 5-Year </a:t>
            </a:r>
            <a:r>
              <a:rPr lang="en-US" sz="2400" dirty="0" smtClean="0"/>
              <a:t>Estimates. U.S. Census Bureau. </a:t>
            </a:r>
            <a:r>
              <a:rPr lang="en-US" sz="2400" dirty="0"/>
              <a:t>Available online at </a:t>
            </a:r>
            <a:r>
              <a:rPr lang="en-US" sz="2400" dirty="0">
                <a:hlinkClick r:id="rId2"/>
              </a:rPr>
              <a:t>https://</a:t>
            </a:r>
            <a:r>
              <a:rPr lang="en-US" sz="2400" dirty="0" smtClean="0">
                <a:hlinkClick r:id="rId2"/>
              </a:rPr>
              <a:t>factfinder.census.gov/faces/tableservices/jsf/pages/productview.xhtml?src=CF</a:t>
            </a:r>
            <a:endParaRPr lang="en-US" sz="2400" dirty="0"/>
          </a:p>
          <a:p>
            <a:pPr marL="514350" indent="-514350">
              <a:buFont typeface="+mj-lt"/>
              <a:buAutoNum type="arabicPeriod"/>
            </a:pPr>
            <a:r>
              <a:rPr lang="en-US" sz="2400" b="1" dirty="0" smtClean="0"/>
              <a:t>David </a:t>
            </a:r>
            <a:r>
              <a:rPr lang="en-US" sz="2400" b="1" dirty="0" err="1" smtClean="0"/>
              <a:t>Bressoud</a:t>
            </a:r>
            <a:r>
              <a:rPr lang="en-US" sz="2400" dirty="0" smtClean="0"/>
              <a:t>. Private Communication. 2018.</a:t>
            </a:r>
          </a:p>
          <a:p>
            <a:pPr marL="514350" indent="-514350">
              <a:buFont typeface="+mj-lt"/>
              <a:buAutoNum type="arabicPeriod"/>
            </a:pPr>
            <a:r>
              <a:rPr lang="en-US" sz="2400" b="1" dirty="0" smtClean="0"/>
              <a:t>Annual Survey of Mathematical Sciences.</a:t>
            </a:r>
            <a:r>
              <a:rPr lang="en-US" sz="2400" dirty="0" smtClean="0"/>
              <a:t> Available online at </a:t>
            </a:r>
            <a:r>
              <a:rPr lang="en-US" sz="2400" dirty="0">
                <a:hlinkClick r:id="rId3"/>
              </a:rPr>
              <a:t>http://www.ams.org/profession/data/annual-survey/</a:t>
            </a:r>
            <a:endParaRPr lang="en-US" sz="2400" b="1" dirty="0" smtClean="0"/>
          </a:p>
          <a:p>
            <a:pPr marL="514350" indent="-514350">
              <a:buFont typeface="+mj-lt"/>
              <a:buAutoNum type="arabicPeriod"/>
            </a:pPr>
            <a:r>
              <a:rPr lang="en-US" sz="2400" b="1" dirty="0" smtClean="0"/>
              <a:t>Nicole Joseph</a:t>
            </a:r>
            <a:r>
              <a:rPr lang="en-US" sz="2400" dirty="0" smtClean="0"/>
              <a:t>. “I DO (NOT) Belong: Experiences of Black Women and Girls in Mathematics Education.” Plenary Presentation. Critical Issues in Mathematics Education, Berkeley, CA (March 15, 2017).</a:t>
            </a:r>
          </a:p>
          <a:p>
            <a:pPr marL="514350" indent="-514350">
              <a:buFont typeface="+mj-lt"/>
              <a:buAutoNum type="arabicPeriod"/>
            </a:pPr>
            <a:r>
              <a:rPr lang="en-US" sz="2400" b="1" dirty="0" smtClean="0"/>
              <a:t>National Center for Education Statistics</a:t>
            </a:r>
            <a:r>
              <a:rPr lang="en-US" sz="2400" dirty="0" smtClean="0"/>
              <a:t>. Digest of Education Statistics. 2019</a:t>
            </a:r>
            <a:r>
              <a:rPr lang="en-US" sz="2800" dirty="0" smtClean="0"/>
              <a:t>.</a:t>
            </a:r>
          </a:p>
          <a:p>
            <a:pPr marL="0" indent="0">
              <a:buNone/>
            </a:pPr>
            <a:r>
              <a:rPr lang="en-US" sz="2400" dirty="0" smtClean="0"/>
              <a:t/>
            </a:r>
            <a:br>
              <a:rPr lang="en-US" sz="2400" dirty="0" smtClean="0"/>
            </a:br>
            <a:endParaRPr lang="en-US" sz="2400" dirty="0" smtClean="0"/>
          </a:p>
          <a:p>
            <a:pPr marL="0" indent="0">
              <a:buNone/>
            </a:pPr>
            <a:endParaRPr lang="en-US" sz="2400" i="1" dirty="0" smtClean="0"/>
          </a:p>
        </p:txBody>
      </p:sp>
    </p:spTree>
    <p:extLst>
      <p:ext uri="{BB962C8B-B14F-4D97-AF65-F5344CB8AC3E}">
        <p14:creationId xmlns:p14="http://schemas.microsoft.com/office/powerpoint/2010/main" val="2000351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37</a:t>
            </a:fld>
            <a:endParaRPr lang="en-US" dirty="0"/>
          </a:p>
        </p:txBody>
      </p:sp>
      <p:sp>
        <p:nvSpPr>
          <p:cNvPr id="3" name="Text Placeholder 2"/>
          <p:cNvSpPr>
            <a:spLocks noGrp="1"/>
          </p:cNvSpPr>
          <p:nvPr>
            <p:ph type="body" sz="quarter" idx="10"/>
          </p:nvPr>
        </p:nvSpPr>
        <p:spPr/>
        <p:txBody>
          <a:bodyPr/>
          <a:lstStyle/>
          <a:p>
            <a:r>
              <a:rPr lang="en-US" dirty="0" smtClean="0"/>
              <a:t>References (continued)</a:t>
            </a:r>
            <a:endParaRPr lang="en-US" dirty="0"/>
          </a:p>
        </p:txBody>
      </p:sp>
      <p:sp>
        <p:nvSpPr>
          <p:cNvPr id="4" name="Text Placeholder 3"/>
          <p:cNvSpPr>
            <a:spLocks noGrp="1"/>
          </p:cNvSpPr>
          <p:nvPr>
            <p:ph type="body" sz="quarter" idx="11"/>
          </p:nvPr>
        </p:nvSpPr>
        <p:spPr>
          <a:xfrm>
            <a:off x="260350" y="1068388"/>
            <a:ext cx="8629650" cy="5327794"/>
          </a:xfrm>
        </p:spPr>
        <p:txBody>
          <a:bodyPr/>
          <a:lstStyle/>
          <a:p>
            <a:pPr marL="514350" indent="-514350">
              <a:buFont typeface="+mj-lt"/>
              <a:buAutoNum type="arabicPeriod" startAt="6"/>
            </a:pPr>
            <a:r>
              <a:rPr lang="en-US" sz="2400" b="1" dirty="0" err="1" smtClean="0"/>
              <a:t>Richelle</a:t>
            </a:r>
            <a:r>
              <a:rPr lang="en-US" sz="2400" b="1" dirty="0" smtClean="0"/>
              <a:t> (Rikki) Blair; Ellen E. </a:t>
            </a:r>
            <a:r>
              <a:rPr lang="en-US" sz="2400" b="1" dirty="0" err="1" smtClean="0"/>
              <a:t>Kirkman</a:t>
            </a:r>
            <a:r>
              <a:rPr lang="en-US" sz="2400" b="1" dirty="0" smtClean="0"/>
              <a:t>; James W. Maxwell. </a:t>
            </a:r>
            <a:r>
              <a:rPr lang="en-US" sz="2400" i="1" dirty="0" smtClean="0"/>
              <a:t>Statistical Abstract of </a:t>
            </a:r>
            <a:r>
              <a:rPr lang="en-US" sz="2400" i="1" dirty="0"/>
              <a:t>Undergraduate </a:t>
            </a:r>
            <a:r>
              <a:rPr lang="en-US" sz="2400" i="1" dirty="0" smtClean="0"/>
              <a:t>Programs in </a:t>
            </a:r>
            <a:r>
              <a:rPr lang="en-US" sz="2400" i="1" dirty="0"/>
              <a:t>the Mathematical </a:t>
            </a:r>
            <a:r>
              <a:rPr lang="en-US" sz="2400" i="1" dirty="0" smtClean="0"/>
              <a:t>Sciences in </a:t>
            </a:r>
            <a:r>
              <a:rPr lang="en-US" sz="2400" i="1" dirty="0"/>
              <a:t>the United </a:t>
            </a:r>
            <a:r>
              <a:rPr lang="en-US" sz="2400" i="1" dirty="0" smtClean="0"/>
              <a:t>States: Fall 2015 CBMS Survey. </a:t>
            </a:r>
            <a:r>
              <a:rPr lang="en-US" sz="2400" dirty="0" smtClean="0"/>
              <a:t>2018.</a:t>
            </a:r>
          </a:p>
          <a:p>
            <a:pPr marL="514350" indent="-514350">
              <a:buFont typeface="+mj-lt"/>
              <a:buAutoNum type="arabicPeriod" startAt="6"/>
            </a:pPr>
            <a:r>
              <a:rPr lang="en-US" sz="2400" b="1" dirty="0"/>
              <a:t>Society for Industrial and Applied Mathematics</a:t>
            </a:r>
            <a:r>
              <a:rPr lang="en-US" sz="2400" dirty="0"/>
              <a:t>. Private Communication. 2019</a:t>
            </a:r>
            <a:r>
              <a:rPr lang="en-US" sz="2400" dirty="0" smtClean="0"/>
              <a:t>.</a:t>
            </a:r>
          </a:p>
          <a:p>
            <a:pPr marL="514350" indent="-514350">
              <a:buFont typeface="+mj-lt"/>
              <a:buAutoNum type="arabicPeriod" startAt="6"/>
            </a:pPr>
            <a:r>
              <a:rPr lang="en-US" sz="2400" b="1" dirty="0" smtClean="0"/>
              <a:t>Melissa J. Williams; Julia George-Jones; </a:t>
            </a:r>
            <a:r>
              <a:rPr lang="en-US" sz="2400" b="1" dirty="0" err="1" smtClean="0"/>
              <a:t>Mikki</a:t>
            </a:r>
            <a:r>
              <a:rPr lang="en-US" sz="2400" b="1" dirty="0" smtClean="0"/>
              <a:t> </a:t>
            </a:r>
            <a:r>
              <a:rPr lang="en-US" sz="2400" b="1" dirty="0" err="1" smtClean="0"/>
              <a:t>Hebl</a:t>
            </a:r>
            <a:r>
              <a:rPr lang="en-US" sz="2400" b="1" dirty="0" smtClean="0"/>
              <a:t>. </a:t>
            </a:r>
            <a:r>
              <a:rPr lang="en-US" sz="2400" dirty="0" smtClean="0"/>
              <a:t>“The </a:t>
            </a:r>
            <a:r>
              <a:rPr lang="en-US" sz="2400" dirty="0"/>
              <a:t>Face of </a:t>
            </a:r>
            <a:r>
              <a:rPr lang="en-US" sz="2400" dirty="0" smtClean="0"/>
              <a:t>STEM: Racial </a:t>
            </a:r>
            <a:r>
              <a:rPr lang="en-US" sz="2400" dirty="0"/>
              <a:t>Phenotypic </a:t>
            </a:r>
            <a:r>
              <a:rPr lang="en-US" sz="2400" dirty="0" err="1"/>
              <a:t>Stereotypicality</a:t>
            </a:r>
            <a:r>
              <a:rPr lang="en-US" sz="2400" dirty="0"/>
              <a:t> Predicts STEM Persistence by </a:t>
            </a:r>
            <a:r>
              <a:rPr lang="en-US" sz="2400" dirty="0" smtClean="0"/>
              <a:t>–and </a:t>
            </a:r>
            <a:r>
              <a:rPr lang="en-US" sz="2400" dirty="0"/>
              <a:t>Ability Attributions about – Students of </a:t>
            </a:r>
            <a:r>
              <a:rPr lang="en-US" sz="2400" dirty="0" smtClean="0"/>
              <a:t>Color.” </a:t>
            </a:r>
            <a:r>
              <a:rPr lang="en-US" sz="2400" i="1" dirty="0" smtClean="0"/>
              <a:t>Journal </a:t>
            </a:r>
            <a:r>
              <a:rPr lang="en-US" sz="2400" i="1" dirty="0"/>
              <a:t>of Personality and Social </a:t>
            </a:r>
            <a:r>
              <a:rPr lang="en-US" sz="2400" i="1" dirty="0" smtClean="0"/>
              <a:t>Psychology</a:t>
            </a:r>
            <a:r>
              <a:rPr lang="en-US" sz="2400" dirty="0" smtClean="0"/>
              <a:t>. </a:t>
            </a:r>
            <a:r>
              <a:rPr lang="en-US" sz="2400" dirty="0"/>
              <a:t>October 15 2018. </a:t>
            </a:r>
            <a:r>
              <a:rPr lang="en-US" sz="2400" dirty="0">
                <a:hlinkClick r:id="rId2"/>
              </a:rPr>
              <a:t>https://</a:t>
            </a:r>
            <a:r>
              <a:rPr lang="en-US" sz="2400" dirty="0" smtClean="0">
                <a:hlinkClick r:id="rId2"/>
              </a:rPr>
              <a:t>doi.org/10.1037/pspi0000153</a:t>
            </a:r>
            <a:r>
              <a:rPr lang="en-US" sz="2400" dirty="0" smtClean="0"/>
              <a:t>.</a:t>
            </a:r>
          </a:p>
          <a:p>
            <a:pPr marL="514350" indent="-514350">
              <a:buFont typeface="+mj-lt"/>
              <a:buAutoNum type="arabicPeriod" startAt="6"/>
            </a:pPr>
            <a:r>
              <a:rPr lang="en-US" sz="2400" b="1" dirty="0" smtClean="0"/>
              <a:t>David </a:t>
            </a:r>
            <a:r>
              <a:rPr lang="en-US" sz="2400" b="1" dirty="0" err="1" smtClean="0"/>
              <a:t>Bressoud</a:t>
            </a:r>
            <a:r>
              <a:rPr lang="en-US" sz="2400" b="1" dirty="0" smtClean="0"/>
              <a:t>. </a:t>
            </a:r>
            <a:r>
              <a:rPr lang="en-US" sz="2400" i="1" dirty="0" smtClean="0"/>
              <a:t>Persistence of Black and Latino/a Students in STEM. </a:t>
            </a:r>
            <a:r>
              <a:rPr lang="en-US" sz="2400" dirty="0" smtClean="0"/>
              <a:t>June 1, 2019. </a:t>
            </a:r>
            <a:r>
              <a:rPr lang="en-US" sz="2400" dirty="0" smtClean="0">
                <a:hlinkClick r:id="rId3"/>
              </a:rPr>
              <a:t>https</a:t>
            </a:r>
            <a:r>
              <a:rPr lang="en-US" sz="2400" dirty="0">
                <a:hlinkClick r:id="rId3"/>
              </a:rPr>
              <a:t>://mathvalues.squarespace.com/masterblog/launchings201906</a:t>
            </a:r>
            <a:endParaRPr lang="en-US" sz="2400" b="1" dirty="0" smtClean="0"/>
          </a:p>
        </p:txBody>
      </p:sp>
    </p:spTree>
    <p:extLst>
      <p:ext uri="{BB962C8B-B14F-4D97-AF65-F5344CB8AC3E}">
        <p14:creationId xmlns:p14="http://schemas.microsoft.com/office/powerpoint/2010/main" val="18836305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Discussion</a:t>
            </a:r>
            <a:endParaRPr lang="en-US" dirty="0"/>
          </a:p>
        </p:txBody>
      </p:sp>
    </p:spTree>
    <p:extLst>
      <p:ext uri="{BB962C8B-B14F-4D97-AF65-F5344CB8AC3E}">
        <p14:creationId xmlns:p14="http://schemas.microsoft.com/office/powerpoint/2010/main" val="402436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426"/>
            <a:ext cx="8229600" cy="637576"/>
          </a:xfrm>
        </p:spPr>
        <p:txBody>
          <a:bodyPr/>
          <a:lstStyle/>
          <a:p>
            <a:pPr algn="ctr"/>
            <a:r>
              <a:rPr lang="en-US" dirty="0"/>
              <a:t>Thank</a:t>
            </a:r>
            <a:r>
              <a:rPr lang="en-US" dirty="0" smtClean="0"/>
              <a:t> You</a:t>
            </a:r>
            <a:endParaRPr lang="en-US" dirty="0"/>
          </a:p>
        </p:txBody>
      </p:sp>
      <p:sp>
        <p:nvSpPr>
          <p:cNvPr id="3" name="Slide Number Placeholder 2"/>
          <p:cNvSpPr>
            <a:spLocks noGrp="1"/>
          </p:cNvSpPr>
          <p:nvPr>
            <p:ph type="sldNum" sz="quarter" idx="4"/>
          </p:nvPr>
        </p:nvSpPr>
        <p:spPr/>
        <p:txBody>
          <a:bodyPr/>
          <a:lstStyle/>
          <a:p>
            <a:fld id="{6051C6B7-8572-2B49-B79F-0A0E1914C499}" type="slidenum">
              <a:rPr lang="en-US" smtClean="0"/>
              <a:pPr/>
              <a:t>39</a:t>
            </a:fld>
            <a:endParaRPr lang="en-US" dirty="0"/>
          </a:p>
        </p:txBody>
      </p:sp>
      <p:sp>
        <p:nvSpPr>
          <p:cNvPr id="5" name="Subtitle 2"/>
          <p:cNvSpPr txBox="1">
            <a:spLocks/>
          </p:cNvSpPr>
          <p:nvPr/>
        </p:nvSpPr>
        <p:spPr>
          <a:xfrm>
            <a:off x="104441" y="2438239"/>
            <a:ext cx="9144000" cy="4031834"/>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en-US" b="1" dirty="0" smtClean="0">
                <a:latin typeface="Helvetica"/>
                <a:cs typeface="Helvetica"/>
              </a:rPr>
              <a:t>Ron </a:t>
            </a:r>
            <a:r>
              <a:rPr lang="en-US" b="1" dirty="0" err="1" smtClean="0">
                <a:latin typeface="Helvetica"/>
                <a:cs typeface="Helvetica"/>
              </a:rPr>
              <a:t>Buckmire</a:t>
            </a:r>
            <a:r>
              <a:rPr lang="en-US" b="1" dirty="0" smtClean="0">
                <a:latin typeface="Helvetica"/>
                <a:cs typeface="Helvetica"/>
              </a:rPr>
              <a:t> </a:t>
            </a:r>
            <a:r>
              <a:rPr lang="en-US" dirty="0" smtClean="0">
                <a:latin typeface="Helvetica"/>
                <a:cs typeface="Helvetica"/>
              </a:rPr>
              <a:t/>
            </a:r>
            <a:br>
              <a:rPr lang="en-US" dirty="0" smtClean="0">
                <a:latin typeface="Helvetica"/>
                <a:cs typeface="Helvetica"/>
              </a:rPr>
            </a:br>
            <a:r>
              <a:rPr lang="en-US" sz="3000" dirty="0" smtClean="0">
                <a:solidFill>
                  <a:srgbClr val="616365"/>
                </a:solidFill>
                <a:latin typeface="Helvetica"/>
                <a:cs typeface="Helvetica"/>
              </a:rPr>
              <a:t>Professor of Mathematics</a:t>
            </a:r>
            <a:br>
              <a:rPr lang="en-US" sz="3000" dirty="0" smtClean="0">
                <a:solidFill>
                  <a:srgbClr val="616365"/>
                </a:solidFill>
                <a:latin typeface="Helvetica"/>
                <a:cs typeface="Helvetica"/>
              </a:rPr>
            </a:br>
            <a:r>
              <a:rPr lang="en-US" sz="3000" dirty="0" smtClean="0">
                <a:solidFill>
                  <a:srgbClr val="616365"/>
                </a:solidFill>
                <a:latin typeface="Helvetica"/>
                <a:cs typeface="Helvetica"/>
              </a:rPr>
              <a:t>Associate Dean for Curricular Affairs</a:t>
            </a:r>
            <a:br>
              <a:rPr lang="en-US" sz="3000" dirty="0" smtClean="0">
                <a:solidFill>
                  <a:srgbClr val="616365"/>
                </a:solidFill>
                <a:latin typeface="Helvetica"/>
                <a:cs typeface="Helvetica"/>
              </a:rPr>
            </a:br>
            <a:r>
              <a:rPr lang="en-US" sz="3000" dirty="0" smtClean="0">
                <a:solidFill>
                  <a:srgbClr val="616365"/>
                </a:solidFill>
                <a:latin typeface="Helvetica"/>
                <a:cs typeface="Helvetica"/>
              </a:rPr>
              <a:t>Core Program Director</a:t>
            </a:r>
          </a:p>
          <a:p>
            <a:pPr marL="0" indent="0">
              <a:buNone/>
              <a:defRPr/>
            </a:pPr>
            <a:r>
              <a:rPr lang="en-US" b="1" dirty="0" smtClean="0">
                <a:solidFill>
                  <a:srgbClr val="FF6319"/>
                </a:solidFill>
                <a:latin typeface="Helvetica"/>
                <a:cs typeface="Helvetica"/>
              </a:rPr>
              <a:t>ron@oxy.edu</a:t>
            </a:r>
            <a:r>
              <a:rPr lang="en-US" dirty="0" smtClean="0">
                <a:solidFill>
                  <a:srgbClr val="616365"/>
                </a:solidFill>
                <a:latin typeface="Helvetica"/>
                <a:cs typeface="Helvetica"/>
              </a:rPr>
              <a:t> </a:t>
            </a:r>
            <a:r>
              <a:rPr lang="en-US" dirty="0" smtClean="0">
                <a:solidFill>
                  <a:srgbClr val="FF6319"/>
                </a:solidFill>
                <a:latin typeface="Helvetica"/>
                <a:cs typeface="Helvetica"/>
              </a:rPr>
              <a:t>|</a:t>
            </a:r>
            <a:r>
              <a:rPr lang="en-US" dirty="0" smtClean="0">
                <a:latin typeface="Helvetica"/>
                <a:cs typeface="Helvetica"/>
              </a:rPr>
              <a:t> </a:t>
            </a:r>
            <a:r>
              <a:rPr lang="en-US" dirty="0" smtClean="0">
                <a:solidFill>
                  <a:srgbClr val="616365"/>
                </a:solidFill>
                <a:latin typeface="Helvetica"/>
                <a:cs typeface="Helvetica"/>
              </a:rPr>
              <a:t>323-259-2536</a:t>
            </a:r>
          </a:p>
          <a:p>
            <a:pPr marL="0" indent="0">
              <a:buNone/>
              <a:defRPr/>
            </a:pPr>
            <a:endParaRPr lang="en-US" sz="2400" dirty="0">
              <a:solidFill>
                <a:srgbClr val="616365"/>
              </a:solidFill>
              <a:latin typeface="Helvetica Neue" charset="0"/>
              <a:cs typeface="Helvetica Neue" charset="0"/>
            </a:endParaRPr>
          </a:p>
          <a:p>
            <a:pPr marL="0" indent="0" fontAlgn="auto">
              <a:spcAft>
                <a:spcPts val="0"/>
              </a:spcAft>
              <a:buFont typeface="Arial"/>
              <a:buNone/>
              <a:defRPr/>
            </a:pPr>
            <a:r>
              <a:rPr lang="en-US" sz="3100" b="1" dirty="0" smtClean="0">
                <a:solidFill>
                  <a:srgbClr val="FF6319"/>
                </a:solidFill>
                <a:latin typeface="Helvetica"/>
                <a:cs typeface="Helvetica"/>
              </a:rPr>
              <a:t>OXY </a:t>
            </a:r>
            <a:r>
              <a:rPr lang="en-US" sz="3100" b="1" dirty="0" smtClean="0">
                <a:latin typeface="Helvetica"/>
                <a:cs typeface="Helvetica"/>
              </a:rPr>
              <a:t>Occidental College</a:t>
            </a:r>
          </a:p>
          <a:p>
            <a:pPr marL="0" indent="0">
              <a:buNone/>
              <a:defRPr/>
            </a:pPr>
            <a:r>
              <a:rPr lang="en-US" b="1" dirty="0" smtClean="0">
                <a:solidFill>
                  <a:srgbClr val="FF6319"/>
                </a:solidFill>
                <a:latin typeface="Helvetica"/>
                <a:cs typeface="Helvetica"/>
              </a:rPr>
              <a:t>oxy.edu </a:t>
            </a:r>
            <a:r>
              <a:rPr lang="en-US" dirty="0" smtClean="0">
                <a:solidFill>
                  <a:srgbClr val="FF6319"/>
                </a:solidFill>
                <a:latin typeface="Helvetica"/>
                <a:cs typeface="Helvetica"/>
              </a:rPr>
              <a:t>| </a:t>
            </a:r>
            <a:r>
              <a:rPr lang="en-US" sz="3100" dirty="0" smtClean="0">
                <a:solidFill>
                  <a:srgbClr val="616365"/>
                </a:solidFill>
                <a:latin typeface="Helvetica"/>
                <a:cs typeface="Helvetica"/>
              </a:rPr>
              <a:t>1600 Campus Road </a:t>
            </a:r>
            <a:r>
              <a:rPr lang="en-US" sz="2800" dirty="0">
                <a:solidFill>
                  <a:srgbClr val="FF6319"/>
                </a:solidFill>
                <a:latin typeface="Helvetica"/>
                <a:cs typeface="Helvetica"/>
              </a:rPr>
              <a:t>|</a:t>
            </a:r>
            <a:r>
              <a:rPr lang="en-US" sz="3100" dirty="0" smtClean="0">
                <a:solidFill>
                  <a:srgbClr val="616365"/>
                </a:solidFill>
                <a:latin typeface="Helvetica"/>
                <a:cs typeface="Helvetica"/>
              </a:rPr>
              <a:t> Los Angeles, CA</a:t>
            </a:r>
          </a:p>
        </p:txBody>
      </p:sp>
    </p:spTree>
    <p:extLst>
      <p:ext uri="{BB962C8B-B14F-4D97-AF65-F5344CB8AC3E}">
        <p14:creationId xmlns:p14="http://schemas.microsoft.com/office/powerpoint/2010/main" val="923276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4</a:t>
            </a:fld>
            <a:endParaRPr lang="en-US" dirty="0"/>
          </a:p>
        </p:txBody>
      </p:sp>
      <p:sp>
        <p:nvSpPr>
          <p:cNvPr id="3" name="Text Placeholder 2"/>
          <p:cNvSpPr>
            <a:spLocks noGrp="1"/>
          </p:cNvSpPr>
          <p:nvPr>
            <p:ph type="body" sz="quarter" idx="10"/>
          </p:nvPr>
        </p:nvSpPr>
        <p:spPr/>
        <p:txBody>
          <a:bodyPr/>
          <a:lstStyle/>
          <a:p>
            <a:r>
              <a:rPr lang="en-US" dirty="0" smtClean="0"/>
              <a:t>Outline of this presentation</a:t>
            </a:r>
            <a:endParaRPr lang="en-US" dirty="0"/>
          </a:p>
        </p:txBody>
      </p:sp>
      <p:sp>
        <p:nvSpPr>
          <p:cNvPr id="4" name="Text Placeholder 3"/>
          <p:cNvSpPr>
            <a:spLocks noGrp="1"/>
          </p:cNvSpPr>
          <p:nvPr>
            <p:ph type="body" sz="quarter" idx="11"/>
          </p:nvPr>
        </p:nvSpPr>
        <p:spPr>
          <a:xfrm>
            <a:off x="260350" y="1068387"/>
            <a:ext cx="8629650" cy="5589587"/>
          </a:xfrm>
        </p:spPr>
        <p:txBody>
          <a:bodyPr/>
          <a:lstStyle/>
          <a:p>
            <a:pPr marL="457200" indent="-457200">
              <a:buFont typeface="Arial" panose="020B0604020202020204" pitchFamily="34" charset="0"/>
              <a:buChar char="•"/>
            </a:pPr>
            <a:r>
              <a:rPr lang="en-US" dirty="0" smtClean="0"/>
              <a:t>Who are “we”? </a:t>
            </a:r>
          </a:p>
          <a:p>
            <a:pPr marL="1200150" lvl="1" indent="-457200">
              <a:buFont typeface="Arial" panose="020B0604020202020204" pitchFamily="34" charset="0"/>
              <a:buChar char="•"/>
            </a:pPr>
            <a:r>
              <a:rPr lang="en-US" dirty="0" smtClean="0"/>
              <a:t>Some definitions of the “Mathematics Community” </a:t>
            </a:r>
            <a:endParaRPr lang="en-US" dirty="0"/>
          </a:p>
          <a:p>
            <a:pPr marL="457200" indent="-457200">
              <a:buFont typeface="Arial" panose="020B0604020202020204" pitchFamily="34" charset="0"/>
              <a:buChar char="•"/>
            </a:pPr>
            <a:r>
              <a:rPr lang="en-US" dirty="0" smtClean="0"/>
              <a:t>Who are we? </a:t>
            </a:r>
          </a:p>
          <a:p>
            <a:pPr marL="1200150" lvl="1" indent="-457200">
              <a:buFont typeface="Arial" panose="020B0604020202020204" pitchFamily="34" charset="0"/>
              <a:buChar char="•"/>
            </a:pPr>
            <a:r>
              <a:rPr lang="en-US" dirty="0" smtClean="0"/>
              <a:t>Some </a:t>
            </a:r>
            <a:r>
              <a:rPr lang="en-US" dirty="0"/>
              <a:t>d</a:t>
            </a:r>
            <a:r>
              <a:rPr lang="en-US" dirty="0" smtClean="0"/>
              <a:t>emographics of the United States</a:t>
            </a:r>
          </a:p>
          <a:p>
            <a:pPr marL="1200150" lvl="1" indent="-457200">
              <a:buFont typeface="Arial" panose="020B0604020202020204" pitchFamily="34" charset="0"/>
              <a:buChar char="•"/>
            </a:pPr>
            <a:r>
              <a:rPr lang="en-US" dirty="0" smtClean="0"/>
              <a:t>Some demographics of the mathematics community</a:t>
            </a:r>
          </a:p>
          <a:p>
            <a:pPr marL="457200" indent="-457200">
              <a:buFont typeface="Arial" panose="020B0604020202020204" pitchFamily="34" charset="0"/>
              <a:buChar char="•"/>
            </a:pPr>
            <a:r>
              <a:rPr lang="en-US" dirty="0" smtClean="0"/>
              <a:t>Why should we care? </a:t>
            </a:r>
          </a:p>
          <a:p>
            <a:pPr marL="1200150" lvl="1" indent="-457200">
              <a:buFont typeface="Arial" panose="020B0604020202020204" pitchFamily="34" charset="0"/>
              <a:buChar char="•"/>
            </a:pPr>
            <a:r>
              <a:rPr lang="en-US" dirty="0" smtClean="0"/>
              <a:t>Implications of underrepresentation in STEM</a:t>
            </a:r>
          </a:p>
          <a:p>
            <a:pPr marL="1200150" lvl="1" indent="-457200">
              <a:buFont typeface="Arial" panose="020B0604020202020204" pitchFamily="34" charset="0"/>
              <a:buChar char="•"/>
            </a:pPr>
            <a:r>
              <a:rPr lang="en-US" dirty="0" smtClean="0"/>
              <a:t>Debate over diversity/equity/inclusion is linked to the talent/grit (FKA “excellence/equity”) divide</a:t>
            </a:r>
          </a:p>
          <a:p>
            <a:pPr lvl="1" indent="0">
              <a:buNone/>
            </a:pPr>
            <a:endParaRPr lang="en-US" dirty="0" smtClean="0"/>
          </a:p>
        </p:txBody>
      </p:sp>
    </p:spTree>
    <p:extLst>
      <p:ext uri="{BB962C8B-B14F-4D97-AF65-F5344CB8AC3E}">
        <p14:creationId xmlns:p14="http://schemas.microsoft.com/office/powerpoint/2010/main" val="377354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a:solidFill>
                  <a:schemeClr val="bg1"/>
                </a:solidFill>
              </a:rPr>
              <a:t>What Does A </a:t>
            </a:r>
            <a:r>
              <a:rPr lang="en-US" sz="4800" b="1" dirty="0" smtClean="0">
                <a:solidFill>
                  <a:schemeClr val="bg1"/>
                </a:solidFill>
              </a:rPr>
              <a:t>Mathematician </a:t>
            </a:r>
            <a:br>
              <a:rPr lang="en-US" sz="4800" b="1" dirty="0" smtClean="0">
                <a:solidFill>
                  <a:schemeClr val="bg1"/>
                </a:solidFill>
              </a:rPr>
            </a:br>
            <a:r>
              <a:rPr lang="en-US" sz="4800" b="1" dirty="0" smtClean="0">
                <a:solidFill>
                  <a:schemeClr val="bg1"/>
                </a:solidFill>
              </a:rPr>
              <a:t>Look </a:t>
            </a:r>
            <a:r>
              <a:rPr lang="en-US" sz="4800" b="1" dirty="0">
                <a:solidFill>
                  <a:schemeClr val="bg1"/>
                </a:solidFill>
              </a:rPr>
              <a:t>Like?</a:t>
            </a:r>
            <a:endParaRPr lang="en-US" sz="5000" b="1" dirty="0">
              <a:solidFill>
                <a:schemeClr val="bg1"/>
              </a:solidFill>
            </a:endParaRPr>
          </a:p>
        </p:txBody>
      </p:sp>
    </p:spTree>
    <p:extLst>
      <p:ext uri="{BB962C8B-B14F-4D97-AF65-F5344CB8AC3E}">
        <p14:creationId xmlns:p14="http://schemas.microsoft.com/office/powerpoint/2010/main" val="360390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051C6B7-8572-2B49-B79F-0A0E1914C499}" type="slidenum">
              <a:rPr lang="en-US" smtClean="0"/>
              <a:pPr/>
              <a:t>6</a:t>
            </a:fld>
            <a:endParaRPr lang="en-US" dirty="0"/>
          </a:p>
        </p:txBody>
      </p:sp>
      <p:sp>
        <p:nvSpPr>
          <p:cNvPr id="7" name="Title 1"/>
          <p:cNvSpPr txBox="1">
            <a:spLocks/>
          </p:cNvSpPr>
          <p:nvPr/>
        </p:nvSpPr>
        <p:spPr>
          <a:xfrm>
            <a:off x="803563" y="6205465"/>
            <a:ext cx="7595825" cy="64322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kern="1200">
                <a:solidFill>
                  <a:srgbClr val="FF6319"/>
                </a:solidFill>
                <a:latin typeface="Helvetica"/>
                <a:ea typeface="+mj-ea"/>
                <a:cs typeface="Helvetica"/>
              </a:defRPr>
            </a:lvl1pPr>
          </a:lstStyle>
          <a:p>
            <a:pPr algn="r"/>
            <a:r>
              <a:rPr lang="en-US" sz="1200" dirty="0" smtClean="0"/>
              <a:t>Source: Williams, George-Jones &amp; </a:t>
            </a:r>
            <a:r>
              <a:rPr lang="en-US" sz="1200" dirty="0" err="1" smtClean="0"/>
              <a:t>Hebl</a:t>
            </a:r>
            <a:r>
              <a:rPr lang="en-US" sz="1200" dirty="0" smtClean="0"/>
              <a:t> (2018)</a:t>
            </a:r>
            <a:endParaRPr lang="en-US" sz="1200" dirty="0"/>
          </a:p>
        </p:txBody>
      </p:sp>
      <p:pic>
        <p:nvPicPr>
          <p:cNvPr id="2" name="Picture 1"/>
          <p:cNvPicPr>
            <a:picLocks noChangeAspect="1"/>
          </p:cNvPicPr>
          <p:nvPr/>
        </p:nvPicPr>
        <p:blipFill>
          <a:blip r:embed="rId2"/>
          <a:stretch>
            <a:fillRect/>
          </a:stretch>
        </p:blipFill>
        <p:spPr>
          <a:xfrm>
            <a:off x="524308" y="381866"/>
            <a:ext cx="3800475" cy="2686050"/>
          </a:xfrm>
          <a:prstGeom prst="rect">
            <a:avLst/>
          </a:prstGeom>
        </p:spPr>
      </p:pic>
      <p:pic>
        <p:nvPicPr>
          <p:cNvPr id="3" name="Picture 2"/>
          <p:cNvPicPr>
            <a:picLocks noChangeAspect="1"/>
          </p:cNvPicPr>
          <p:nvPr/>
        </p:nvPicPr>
        <p:blipFill>
          <a:blip r:embed="rId3"/>
          <a:stretch>
            <a:fillRect/>
          </a:stretch>
        </p:blipFill>
        <p:spPr>
          <a:xfrm>
            <a:off x="4662487" y="429491"/>
            <a:ext cx="3781425" cy="2638425"/>
          </a:xfrm>
          <a:prstGeom prst="rect">
            <a:avLst/>
          </a:prstGeom>
        </p:spPr>
      </p:pic>
      <p:pic>
        <p:nvPicPr>
          <p:cNvPr id="8" name="Picture 7"/>
          <p:cNvPicPr>
            <a:picLocks noChangeAspect="1"/>
          </p:cNvPicPr>
          <p:nvPr/>
        </p:nvPicPr>
        <p:blipFill>
          <a:blip r:embed="rId4"/>
          <a:stretch>
            <a:fillRect/>
          </a:stretch>
        </p:blipFill>
        <p:spPr>
          <a:xfrm>
            <a:off x="524308" y="3471790"/>
            <a:ext cx="3819525" cy="2686050"/>
          </a:xfrm>
          <a:prstGeom prst="rect">
            <a:avLst/>
          </a:prstGeom>
        </p:spPr>
      </p:pic>
      <p:pic>
        <p:nvPicPr>
          <p:cNvPr id="9" name="Picture 8"/>
          <p:cNvPicPr>
            <a:picLocks noChangeAspect="1"/>
          </p:cNvPicPr>
          <p:nvPr/>
        </p:nvPicPr>
        <p:blipFill>
          <a:blip r:embed="rId5"/>
          <a:stretch>
            <a:fillRect/>
          </a:stretch>
        </p:blipFill>
        <p:spPr>
          <a:xfrm>
            <a:off x="4719637" y="3428999"/>
            <a:ext cx="3724275" cy="2714625"/>
          </a:xfrm>
          <a:prstGeom prst="rect">
            <a:avLst/>
          </a:prstGeom>
        </p:spPr>
      </p:pic>
    </p:spTree>
    <p:extLst>
      <p:ext uri="{BB962C8B-B14F-4D97-AF65-F5344CB8AC3E}">
        <p14:creationId xmlns:p14="http://schemas.microsoft.com/office/powerpoint/2010/main" val="34298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a:solidFill>
                  <a:schemeClr val="bg1"/>
                </a:solidFill>
              </a:rPr>
              <a:t>What Is The “Mathematics Community”?</a:t>
            </a:r>
            <a:endParaRPr lang="en-US" sz="5000" b="1" dirty="0">
              <a:solidFill>
                <a:schemeClr val="bg1"/>
              </a:solidFill>
            </a:endParaRPr>
          </a:p>
        </p:txBody>
      </p:sp>
    </p:spTree>
    <p:extLst>
      <p:ext uri="{BB962C8B-B14F-4D97-AF65-F5344CB8AC3E}">
        <p14:creationId xmlns:p14="http://schemas.microsoft.com/office/powerpoint/2010/main" val="17401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051C6B7-8572-2B49-B79F-0A0E1914C499}" type="slidenum">
              <a:rPr lang="en-US" smtClean="0"/>
              <a:pPr/>
              <a:t>8</a:t>
            </a:fld>
            <a:endParaRPr lang="en-US" dirty="0"/>
          </a:p>
        </p:txBody>
      </p:sp>
      <p:sp>
        <p:nvSpPr>
          <p:cNvPr id="3" name="Text Placeholder 2"/>
          <p:cNvSpPr>
            <a:spLocks noGrp="1"/>
          </p:cNvSpPr>
          <p:nvPr>
            <p:ph type="body" sz="quarter" idx="10"/>
          </p:nvPr>
        </p:nvSpPr>
        <p:spPr/>
        <p:txBody>
          <a:bodyPr/>
          <a:lstStyle/>
          <a:p>
            <a:r>
              <a:rPr lang="en-US" sz="4000" dirty="0" smtClean="0"/>
              <a:t>The Mathematics Community: Some Definitions</a:t>
            </a:r>
          </a:p>
          <a:p>
            <a:endParaRPr lang="en-US" dirty="0"/>
          </a:p>
        </p:txBody>
      </p:sp>
      <p:sp>
        <p:nvSpPr>
          <p:cNvPr id="4" name="Text Placeholder 3"/>
          <p:cNvSpPr>
            <a:spLocks noGrp="1"/>
          </p:cNvSpPr>
          <p:nvPr>
            <p:ph type="body" sz="quarter" idx="11"/>
          </p:nvPr>
        </p:nvSpPr>
        <p:spPr>
          <a:xfrm>
            <a:off x="260350" y="1801090"/>
            <a:ext cx="8629650" cy="4752110"/>
          </a:xfrm>
        </p:spPr>
        <p:txBody>
          <a:bodyPr/>
          <a:lstStyle/>
          <a:p>
            <a:pPr marL="514350" indent="-514350">
              <a:buFont typeface="+mj-lt"/>
              <a:buAutoNum type="arabicPeriod"/>
            </a:pPr>
            <a:r>
              <a:rPr lang="en-US" sz="3000" dirty="0" smtClean="0"/>
              <a:t>The set of individuals who are defined to be mathematicians.</a:t>
            </a:r>
          </a:p>
          <a:p>
            <a:pPr marL="514350" indent="-514350">
              <a:buFont typeface="+mj-lt"/>
              <a:buAutoNum type="arabicPeriod"/>
            </a:pPr>
            <a:r>
              <a:rPr lang="en-US" sz="3000" dirty="0" smtClean="0"/>
              <a:t>The set of individuals who identify themselves as members of the mathematics community.</a:t>
            </a:r>
          </a:p>
          <a:p>
            <a:pPr marL="514350" indent="-514350">
              <a:buFont typeface="+mj-lt"/>
              <a:buAutoNum type="arabicPeriod"/>
            </a:pPr>
            <a:r>
              <a:rPr lang="en-US" sz="3000" dirty="0" smtClean="0"/>
              <a:t>The set of individuals who belong to one or more professional mathematics organizations.</a:t>
            </a:r>
          </a:p>
          <a:p>
            <a:pPr marL="514350" indent="-514350">
              <a:buFont typeface="+mj-lt"/>
              <a:buAutoNum type="arabicPeriod"/>
            </a:pPr>
            <a:r>
              <a:rPr lang="en-US" sz="3000" dirty="0" smtClean="0"/>
              <a:t>The set of individuals who teach, study, research, do, learn, or are interested in, mathematics.</a:t>
            </a:r>
          </a:p>
          <a:p>
            <a:pPr marL="514350" indent="-514350">
              <a:buFont typeface="+mj-lt"/>
              <a:buAutoNum type="arabicPeriod"/>
            </a:pPr>
            <a:r>
              <a:rPr lang="en-US" sz="3000" dirty="0" smtClean="0"/>
              <a:t>Other?</a:t>
            </a:r>
            <a:endParaRPr lang="en-US" sz="3000" dirty="0"/>
          </a:p>
        </p:txBody>
      </p:sp>
    </p:spTree>
    <p:extLst>
      <p:ext uri="{BB962C8B-B14F-4D97-AF65-F5344CB8AC3E}">
        <p14:creationId xmlns:p14="http://schemas.microsoft.com/office/powerpoint/2010/main" val="181479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855913"/>
            <a:ext cx="9144000" cy="1813069"/>
          </a:xfrm>
          <a:prstGeom prst="rect">
            <a:avLst/>
          </a:prstGeom>
        </p:spPr>
        <p:txBody>
          <a:bodyPr/>
          <a:lstStyle/>
          <a:p>
            <a:r>
              <a:rPr lang="en-US" sz="4800" b="1" dirty="0">
                <a:solidFill>
                  <a:schemeClr val="bg1"/>
                </a:solidFill>
              </a:rPr>
              <a:t>Def. 3: Membership in Mathematical Organizations</a:t>
            </a:r>
            <a:endParaRPr lang="en-US" sz="5000" b="1" dirty="0">
              <a:solidFill>
                <a:schemeClr val="bg1"/>
              </a:solidFill>
            </a:endParaRPr>
          </a:p>
        </p:txBody>
      </p:sp>
    </p:spTree>
    <p:extLst>
      <p:ext uri="{BB962C8B-B14F-4D97-AF65-F5344CB8AC3E}">
        <p14:creationId xmlns:p14="http://schemas.microsoft.com/office/powerpoint/2010/main" val="3883975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ody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ransition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11293</TotalTime>
  <Words>1383</Words>
  <Application>Microsoft Office PowerPoint</Application>
  <PresentationFormat>On-screen Show (4:3)</PresentationFormat>
  <Paragraphs>367</Paragraphs>
  <Slides>39</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39</vt:i4>
      </vt:variant>
    </vt:vector>
  </HeadingPairs>
  <TitlesOfParts>
    <vt:vector size="47" baseType="lpstr">
      <vt:lpstr>Arial</vt:lpstr>
      <vt:lpstr>Calibri</vt:lpstr>
      <vt:lpstr>Helvetica</vt:lpstr>
      <vt:lpstr>Helvetica Neue</vt:lpstr>
      <vt:lpstr>Custom Design</vt:lpstr>
      <vt:lpstr>Body Copy</vt:lpstr>
      <vt:lpstr>1_Custom Design</vt:lpstr>
      <vt:lpstr>Transition Slide</vt:lpstr>
      <vt:lpstr>Who Are We?  On the Diversity and Demographics of the Mathematics Community</vt:lpstr>
      <vt:lpstr>Abstract</vt:lpstr>
      <vt:lpstr>PowerPoint Presentation</vt:lpstr>
      <vt:lpstr>PowerPoint Presentation</vt:lpstr>
      <vt:lpstr>What Does A Mathematician  Look Like?</vt:lpstr>
      <vt:lpstr>PowerPoint Presentation</vt:lpstr>
      <vt:lpstr>What Is The “Mathematics Community”?</vt:lpstr>
      <vt:lpstr>PowerPoint Presentation</vt:lpstr>
      <vt:lpstr>Def. 3: Membership in Mathematical Organizations</vt:lpstr>
      <vt:lpstr>POP QUIZ!</vt:lpstr>
      <vt:lpstr>PowerPoint Presentation</vt:lpstr>
      <vt:lpstr>PowerPoint Presentation</vt:lpstr>
      <vt:lpstr>PowerPoint Presentation</vt:lpstr>
      <vt:lpstr>PowerPoint Presentation</vt:lpstr>
      <vt:lpstr>PowerPoint Presentation</vt:lpstr>
      <vt:lpstr>(Some) Demographics of the  United States</vt:lpstr>
      <vt:lpstr>POP QUIZ!</vt:lpstr>
      <vt:lpstr>PowerPoint Presentation</vt:lpstr>
      <vt:lpstr>PowerPoint Presentation</vt:lpstr>
      <vt:lpstr>(Some) Demographics of the  Mathematics Community</vt:lpstr>
      <vt:lpstr>PowerPoint Presentation</vt:lpstr>
      <vt:lpstr>PowerPoint Presentation</vt:lpstr>
      <vt:lpstr>PowerPoint Presentation</vt:lpstr>
      <vt:lpstr>PowerPoint Presentation</vt:lpstr>
      <vt:lpstr>PowerPoint Presentation</vt:lpstr>
      <vt:lpstr>PowerPoint Presentation</vt:lpstr>
      <vt:lpstr>(Some) Implications of Underrepresentation in STEM</vt:lpstr>
      <vt:lpstr>PowerPoint Presentation</vt:lpstr>
      <vt:lpstr>PowerPoint Presentation</vt:lpstr>
      <vt:lpstr>PowerPoint Presentation</vt:lpstr>
      <vt:lpstr>PowerPoint Presentation</vt:lpstr>
      <vt:lpstr>PowerPoint Presentation</vt:lpstr>
      <vt:lpstr>Broadening Participation</vt:lpstr>
      <vt:lpstr>PowerPoint Presentation</vt:lpstr>
      <vt:lpstr>References</vt:lpstr>
      <vt:lpstr>PowerPoint Presentation</vt:lpstr>
      <vt:lpstr>PowerPoint Presentation</vt:lpstr>
      <vt:lpstr>PowerPoint Presentation</vt:lpstr>
      <vt:lpstr>Thank You</vt:lpstr>
    </vt:vector>
  </TitlesOfParts>
  <Company>Occidental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Sara Carr</dc:creator>
  <cp:lastModifiedBy>Ron Buckmire</cp:lastModifiedBy>
  <cp:revision>105</cp:revision>
  <dcterms:created xsi:type="dcterms:W3CDTF">2016-10-17T22:14:38Z</dcterms:created>
  <dcterms:modified xsi:type="dcterms:W3CDTF">2020-03-06T21:22:57Z</dcterms:modified>
</cp:coreProperties>
</file>