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2" r:id="rId3"/>
    <p:sldId id="260" r:id="rId4"/>
    <p:sldId id="257" r:id="rId5"/>
    <p:sldId id="258" r:id="rId6"/>
    <p:sldId id="259" r:id="rId7"/>
    <p:sldId id="262" r:id="rId8"/>
    <p:sldId id="261" r:id="rId9"/>
    <p:sldId id="263" r:id="rId10"/>
    <p:sldId id="264" r:id="rId11"/>
    <p:sldId id="267" r:id="rId12"/>
    <p:sldId id="268" r:id="rId13"/>
    <p:sldId id="265" r:id="rId14"/>
    <p:sldId id="266" r:id="rId15"/>
    <p:sldId id="269" r:id="rId16"/>
    <p:sldId id="271" r:id="rId17"/>
    <p:sldId id="270" r:id="rId18"/>
    <p:sldId id="281" r:id="rId19"/>
    <p:sldId id="282" r:id="rId20"/>
    <p:sldId id="283" r:id="rId21"/>
    <p:sldId id="274" r:id="rId22"/>
    <p:sldId id="275" r:id="rId23"/>
    <p:sldId id="276" r:id="rId24"/>
    <p:sldId id="277" r:id="rId25"/>
    <p:sldId id="284" r:id="rId26"/>
    <p:sldId id="278" r:id="rId27"/>
    <p:sldId id="280" r:id="rId28"/>
    <p:sldId id="279" r:id="rId2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C9F3C8D-318F-42D6-BB15-C04AAE774933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BB81317-AEF9-40CF-92CA-6DE34C181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E27E2A0-50FC-44C5-8D15-EA7429D6EA8A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E5E0E5-D075-40E2-AA05-16EAFE01B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Title</a:t>
            </a:r>
          </a:p>
          <a:p>
            <a:r>
              <a:rPr lang="en-US" dirty="0" smtClean="0"/>
              <a:t>	-Welcome</a:t>
            </a:r>
          </a:p>
          <a:p>
            <a:r>
              <a:rPr lang="en-US" dirty="0" smtClean="0"/>
              <a:t>	-Introduce myself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The Game of Nim</a:t>
            </a:r>
          </a:p>
          <a:p>
            <a:r>
              <a:rPr lang="en-US" dirty="0" smtClean="0"/>
              <a:t>	-In this talk…</a:t>
            </a:r>
          </a:p>
          <a:p>
            <a:r>
              <a:rPr lang="en-US" dirty="0" smtClean="0"/>
              <a:t>		1. The game of Nim</a:t>
            </a:r>
          </a:p>
          <a:p>
            <a:r>
              <a:rPr lang="en-US" dirty="0" smtClean="0"/>
              <a:t>		2. The winning Strategy</a:t>
            </a:r>
          </a:p>
          <a:p>
            <a:r>
              <a:rPr lang="en-US" dirty="0" smtClean="0"/>
              <a:t>		3. Variations/ Modifications of Nim</a:t>
            </a:r>
          </a:p>
          <a:p>
            <a:r>
              <a:rPr lang="en-US" dirty="0" smtClean="0"/>
              <a:t>		4. The importance of Nim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History of Nim</a:t>
            </a:r>
          </a:p>
          <a:p>
            <a:r>
              <a:rPr lang="en-US" dirty="0" smtClean="0"/>
              <a:t>	-Very Brief</a:t>
            </a:r>
          </a:p>
          <a:p>
            <a:r>
              <a:rPr lang="en-US" dirty="0" smtClean="0"/>
              <a:t>	-Origins</a:t>
            </a:r>
          </a:p>
          <a:p>
            <a:r>
              <a:rPr lang="en-US" dirty="0" smtClean="0"/>
              <a:t>	- Charles </a:t>
            </a:r>
            <a:r>
              <a:rPr lang="en-US" dirty="0" err="1" smtClean="0"/>
              <a:t>Bouton</a:t>
            </a:r>
            <a:r>
              <a:rPr lang="en-US" dirty="0" smtClean="0"/>
              <a:t>	1.Coined the Name	2. Developed the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Rules of Nim</a:t>
            </a:r>
          </a:p>
          <a:p>
            <a:r>
              <a:rPr lang="en-US" dirty="0" smtClean="0"/>
              <a:t>	-Simple game, describe the start</a:t>
            </a:r>
          </a:p>
          <a:p>
            <a:r>
              <a:rPr lang="en-US" dirty="0" smtClean="0"/>
              <a:t>	- Show Example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Rules of Nim</a:t>
            </a:r>
          </a:p>
          <a:p>
            <a:r>
              <a:rPr lang="en-US" dirty="0" smtClean="0"/>
              <a:t>	-Two</a:t>
            </a:r>
            <a:r>
              <a:rPr lang="en-US" baseline="0" dirty="0" smtClean="0"/>
              <a:t> players take turns…</a:t>
            </a:r>
          </a:p>
          <a:p>
            <a:r>
              <a:rPr lang="en-US" baseline="0" dirty="0" smtClean="0"/>
              <a:t>	-Right and wrong examples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</a:t>
            </a:r>
            <a:r>
              <a:rPr lang="en-US" baseline="0" dirty="0" smtClean="0"/>
              <a:t> Rules of Nim</a:t>
            </a:r>
          </a:p>
          <a:p>
            <a:r>
              <a:rPr lang="en-US" baseline="0" dirty="0" smtClean="0"/>
              <a:t>	-Two Conventions: Normal and Misère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Winning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E0E5-D075-40E2-AA05-16EAFE01BFD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135370-4C89-4222-9BBF-1D6DA6D4261C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2FD577-E001-4BFB-9922-76EEC522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Game Of Nim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its Winning Strategy</a:t>
            </a:r>
          </a:p>
          <a:p>
            <a:endParaRPr lang="en-US" dirty="0" smtClean="0"/>
          </a:p>
          <a:p>
            <a:r>
              <a:rPr lang="en-US" dirty="0" smtClean="0"/>
              <a:t>By Jason Jebbia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7 	=	1 1 1		</a:t>
            </a:r>
          </a:p>
          <a:p>
            <a:r>
              <a:rPr lang="en-US" dirty="0" smtClean="0"/>
              <a:t>4	=	1 0 0		</a:t>
            </a:r>
          </a:p>
          <a:p>
            <a:r>
              <a:rPr lang="en-US" dirty="0" smtClean="0"/>
              <a:t>5	=	</a:t>
            </a:r>
            <a:r>
              <a:rPr lang="en-US" u="sng" dirty="0" smtClean="0"/>
              <a:t>1 0 1</a:t>
            </a:r>
            <a:r>
              <a:rPr lang="en-US" dirty="0" smtClean="0"/>
              <a:t>				1 1 0</a:t>
            </a:r>
          </a:p>
          <a:p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29" name="Content Placeholder 2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0 0 1	=	1</a:t>
            </a:r>
          </a:p>
          <a:p>
            <a:pPr>
              <a:buNone/>
            </a:pPr>
            <a:r>
              <a:rPr lang="en-US" dirty="0" smtClean="0"/>
              <a:t>	1 0 0 	=	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1 0 1</a:t>
            </a:r>
            <a:r>
              <a:rPr lang="en-US" dirty="0" smtClean="0"/>
              <a:t>	=	5</a:t>
            </a:r>
          </a:p>
          <a:p>
            <a:pPr>
              <a:buNone/>
            </a:pPr>
            <a:r>
              <a:rPr lang="en-US" dirty="0" smtClean="0"/>
              <a:t>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 1 1	=	7</a:t>
            </a:r>
          </a:p>
          <a:p>
            <a:pPr>
              <a:buNone/>
            </a:pPr>
            <a:r>
              <a:rPr lang="en-US" dirty="0" smtClean="0"/>
              <a:t>	0 1 0 	=	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1 0 1</a:t>
            </a:r>
            <a:r>
              <a:rPr lang="en-US" dirty="0" smtClean="0"/>
              <a:t>	=	5</a:t>
            </a:r>
          </a:p>
          <a:p>
            <a:pPr>
              <a:buNone/>
            </a:pPr>
            <a:r>
              <a:rPr lang="en-US" dirty="0" smtClean="0"/>
              <a:t>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 1 1	=	</a:t>
            </a:r>
            <a:r>
              <a:rPr lang="en-US" dirty="0" smtClean="0"/>
              <a:t>7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 0 0 	=	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0 1 1</a:t>
            </a:r>
            <a:r>
              <a:rPr lang="en-US" dirty="0" smtClean="0"/>
              <a:t>	=	3</a:t>
            </a:r>
          </a:p>
          <a:p>
            <a:pPr>
              <a:buNone/>
            </a:pPr>
            <a:r>
              <a:rPr lang="en-US" dirty="0" smtClean="0"/>
              <a:t>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6" name="Right Arrow 25"/>
          <p:cNvSpPr/>
          <p:nvPr/>
        </p:nvSpPr>
        <p:spPr>
          <a:xfrm rot="20237135">
            <a:off x="3657600" y="2590800"/>
            <a:ext cx="1066800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733800" y="3505200"/>
            <a:ext cx="1066800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648809">
            <a:off x="3667741" y="4496138"/>
            <a:ext cx="1066800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If the Nim sum is greater than 0, then we know that at least one of the column sums is 1.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7	=	1 1 1		</a:t>
            </a:r>
          </a:p>
          <a:p>
            <a:pPr>
              <a:buNone/>
            </a:pPr>
            <a:r>
              <a:rPr lang="en-US" dirty="0" smtClean="0"/>
              <a:t>		4	=	1 0 0		</a:t>
            </a:r>
          </a:p>
          <a:p>
            <a:pPr>
              <a:buNone/>
            </a:pPr>
            <a:r>
              <a:rPr lang="en-US" dirty="0" smtClean="0"/>
              <a:t>		5	=	</a:t>
            </a:r>
            <a:r>
              <a:rPr lang="en-US" u="sng" dirty="0" smtClean="0"/>
              <a:t>1 0 1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1 1 0</a:t>
            </a:r>
            <a:endParaRPr lang="en-US" u="sng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Up Arrow 4"/>
          <p:cNvSpPr/>
          <p:nvPr/>
        </p:nvSpPr>
        <p:spPr>
          <a:xfrm>
            <a:off x="3276600" y="54102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505200" y="5410200"/>
            <a:ext cx="2286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8486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5438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294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239000" y="3657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150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19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4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34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629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150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198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246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294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Autofit/>
          </a:bodyPr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Thus, a player can convert a losing position into a winning one by changing the digits in the columns where the Nim sums are 1 starting with the left most column where the column sum is 1.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57400" y="38862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7"/>
            </a:pPr>
            <a:r>
              <a:rPr lang="en-US" sz="2400" dirty="0" smtClean="0"/>
              <a:t>=	1 1 1</a:t>
            </a:r>
          </a:p>
          <a:p>
            <a:pPr marL="342900" indent="-342900">
              <a:buAutoNum type="arabicPlain" startAt="4"/>
            </a:pPr>
            <a:r>
              <a:rPr lang="en-US" sz="2400" dirty="0" smtClean="0"/>
              <a:t>=	1 0 0</a:t>
            </a:r>
          </a:p>
          <a:p>
            <a:pPr marL="342900" indent="-342900">
              <a:buAutoNum type="arabicPlain" startAt="4"/>
            </a:pPr>
            <a:r>
              <a:rPr lang="en-US" sz="2400" dirty="0" smtClean="0"/>
              <a:t>=	</a:t>
            </a:r>
            <a:r>
              <a:rPr lang="en-US" sz="2400" u="sng" dirty="0" smtClean="0"/>
              <a:t>1 0 1</a:t>
            </a:r>
          </a:p>
          <a:p>
            <a:pPr marL="342900" indent="-342900"/>
            <a:r>
              <a:rPr lang="en-US" sz="2400" dirty="0" smtClean="0"/>
              <a:t>		1 1 0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8862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dirty="0" smtClean="0"/>
              <a:t>1 1 1	=	7	</a:t>
            </a:r>
          </a:p>
          <a:p>
            <a:pPr marL="342900" indent="-342900"/>
            <a:r>
              <a:rPr lang="en-US" sz="2400" dirty="0" smtClean="0"/>
              <a:t>0 1 0	=	2</a:t>
            </a:r>
          </a:p>
          <a:p>
            <a:pPr marL="342900" indent="-342900"/>
            <a:r>
              <a:rPr lang="en-US" sz="2400" u="sng" dirty="0" smtClean="0"/>
              <a:t>1 0 1</a:t>
            </a:r>
            <a:r>
              <a:rPr lang="en-US" sz="2400" dirty="0" smtClean="0"/>
              <a:t>	=	5</a:t>
            </a:r>
            <a:endParaRPr lang="en-US" sz="2400" u="sng" dirty="0" smtClean="0"/>
          </a:p>
          <a:p>
            <a:pPr marL="342900" indent="-342900"/>
            <a:r>
              <a:rPr lang="en-US" sz="2400" dirty="0" smtClean="0"/>
              <a:t>0 0 0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4038600" y="4191000"/>
            <a:ext cx="1066800" cy="5334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/>
          <p:cNvSpPr/>
          <p:nvPr/>
        </p:nvSpPr>
        <p:spPr>
          <a:xfrm>
            <a:off x="5257800" y="4267200"/>
            <a:ext cx="3048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2971800" y="4267200"/>
            <a:ext cx="3048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5486400" y="4267200"/>
            <a:ext cx="3048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3200400" y="4267200"/>
            <a:ext cx="3048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If a player moves to a winning position, then the Nim sum equals 0. If this is not the final position (no objects left on the table), then every digit that is a 1 will have a corresponding 1 in a different row that will result in a column Nim sum of 0. </a:t>
            </a:r>
          </a:p>
          <a:p>
            <a:pPr lvl="1">
              <a:buNone/>
            </a:pPr>
            <a:r>
              <a:rPr lang="en-US" dirty="0" smtClean="0"/>
              <a:t>					0 0 1</a:t>
            </a:r>
          </a:p>
          <a:p>
            <a:pPr lvl="1">
              <a:buNone/>
            </a:pPr>
            <a:r>
              <a:rPr lang="en-US" dirty="0" smtClean="0"/>
              <a:t>					1 0 0</a:t>
            </a:r>
          </a:p>
          <a:p>
            <a:pPr lvl="1">
              <a:buNone/>
            </a:pPr>
            <a:r>
              <a:rPr lang="en-US" dirty="0" smtClean="0"/>
              <a:t>					</a:t>
            </a:r>
            <a:r>
              <a:rPr lang="en-US" u="sng" dirty="0" smtClean="0"/>
              <a:t>1 0 1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		0 0 0</a:t>
            </a:r>
          </a:p>
        </p:txBody>
      </p:sp>
      <p:sp>
        <p:nvSpPr>
          <p:cNvPr id="8" name="Oval 7"/>
          <p:cNvSpPr/>
          <p:nvPr/>
        </p:nvSpPr>
        <p:spPr>
          <a:xfrm>
            <a:off x="60198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198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246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294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246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294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342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/>
          <p:cNvSpPr/>
          <p:nvPr/>
        </p:nvSpPr>
        <p:spPr>
          <a:xfrm>
            <a:off x="4114800" y="4038600"/>
            <a:ext cx="304800" cy="1752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4572000" y="4038600"/>
            <a:ext cx="304800" cy="1752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Thus, any move from a winning position will result in a losing position, then, since a player will change one, and only one, row of digits on a given move creating a new Nim sum. </a:t>
            </a:r>
          </a:p>
          <a:p>
            <a:pPr lvl="1">
              <a:buNone/>
            </a:pPr>
            <a:r>
              <a:rPr lang="en-US" dirty="0" smtClean="0"/>
              <a:t>					</a:t>
            </a:r>
          </a:p>
          <a:p>
            <a:pPr lvl="1">
              <a:buNone/>
            </a:pPr>
            <a:r>
              <a:rPr lang="en-US" dirty="0" smtClean="0"/>
              <a:t>		1	=		0 0 1</a:t>
            </a:r>
          </a:p>
          <a:p>
            <a:pPr lvl="1">
              <a:buNone/>
            </a:pPr>
            <a:r>
              <a:rPr lang="en-US" dirty="0" smtClean="0"/>
              <a:t>		4	=		1 0 0</a:t>
            </a:r>
          </a:p>
          <a:p>
            <a:pPr lvl="1">
              <a:buNone/>
            </a:pPr>
            <a:r>
              <a:rPr lang="en-US" dirty="0" smtClean="0"/>
              <a:t>		5	=		</a:t>
            </a:r>
            <a:r>
              <a:rPr lang="en-US" u="sng" dirty="0" smtClean="0"/>
              <a:t>1 0 1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		0 0 0</a:t>
            </a:r>
          </a:p>
          <a:p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6172200" y="4191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770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818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914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722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81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866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4114800" y="4495800"/>
            <a:ext cx="838200" cy="457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Absolutes:</a:t>
            </a:r>
          </a:p>
          <a:p>
            <a:pPr lvl="1"/>
            <a:r>
              <a:rPr lang="en-US" dirty="0" smtClean="0"/>
              <a:t>1. A player cannot move from a winning position back to a winning position (Nim Sum = 0)</a:t>
            </a:r>
          </a:p>
          <a:p>
            <a:pPr lvl="1"/>
            <a:r>
              <a:rPr lang="en-US" dirty="0" smtClean="0"/>
              <a:t>2. Every losing position (Nim Sum &gt; 0) has an allowable move to a winning position.</a:t>
            </a:r>
          </a:p>
          <a:p>
            <a:r>
              <a:rPr lang="en-US" dirty="0" smtClean="0"/>
              <a:t>Thus the winning strategy is to continue making moves converting losing positions to winning positions until the ultimate winning position is achieved (No more objects on the table).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course, this assumes the other player does not know the winning strategy as well.</a:t>
            </a:r>
          </a:p>
          <a:p>
            <a:r>
              <a:rPr lang="en-US" dirty="0" smtClean="0"/>
              <a:t>If both players know the winning strategy and play without error, then the winner can be determined by the starting position of the game.</a:t>
            </a:r>
          </a:p>
          <a:p>
            <a:r>
              <a:rPr lang="en-US" dirty="0" smtClean="0"/>
              <a:t>If the game starts in a losing position, then the first player to move will ultimately win.</a:t>
            </a:r>
          </a:p>
          <a:p>
            <a:r>
              <a:rPr lang="en-US" dirty="0" smtClean="0"/>
              <a:t>If the game starts in winning position, then the second player to move will ultimately win.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Misère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player who removes the last object loses!</a:t>
            </a:r>
          </a:p>
          <a:p>
            <a:r>
              <a:rPr lang="en-US" dirty="0" smtClean="0"/>
              <a:t>Therefore, the goal is to leave the last object for your opponent to take</a:t>
            </a:r>
          </a:p>
          <a:p>
            <a:r>
              <a:rPr lang="en-US" dirty="0" smtClean="0"/>
              <a:t>Winning Strategy: </a:t>
            </a:r>
          </a:p>
          <a:p>
            <a:pPr lvl="1"/>
            <a:r>
              <a:rPr lang="en-US" dirty="0" smtClean="0"/>
              <a:t>Play exactly like you would in normal play until your opponent leaves one pile of size greater than one.</a:t>
            </a:r>
          </a:p>
          <a:p>
            <a:pPr lvl="1"/>
            <a:r>
              <a:rPr lang="en-US" dirty="0" smtClean="0"/>
              <a:t>At this point, reduce this pile to size 1 or 0, whichever leaves an odd number of piles with only one object.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Misère Nim</a:t>
            </a:r>
            <a:endParaRPr lang="en-US" dirty="0"/>
          </a:p>
        </p:txBody>
      </p:sp>
      <p:sp>
        <p:nvSpPr>
          <p:cNvPr id="20" name="Content Placeholder 2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1 0 0	=	4		0 1 1 	=	3	</a:t>
            </a:r>
          </a:p>
          <a:p>
            <a:pPr>
              <a:buNone/>
            </a:pPr>
            <a:r>
              <a:rPr lang="en-US" dirty="0" smtClean="0"/>
              <a:t>	0 1 0 	=	2		0 1 0	=	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0 0 1</a:t>
            </a:r>
            <a:r>
              <a:rPr lang="en-US" dirty="0" smtClean="0"/>
              <a:t>	=	1		</a:t>
            </a:r>
            <a:r>
              <a:rPr lang="en-US" u="sng" dirty="0" smtClean="0"/>
              <a:t>0 0 1</a:t>
            </a:r>
            <a:r>
              <a:rPr lang="en-US" dirty="0" smtClean="0"/>
              <a:t>	=	1</a:t>
            </a:r>
          </a:p>
          <a:p>
            <a:pPr>
              <a:buNone/>
            </a:pPr>
            <a:r>
              <a:rPr lang="en-US" dirty="0" smtClean="0"/>
              <a:t>	1 1 1			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 0 1	=	1		0 0 1	=	1</a:t>
            </a:r>
          </a:p>
          <a:p>
            <a:pPr>
              <a:buNone/>
            </a:pPr>
            <a:r>
              <a:rPr lang="en-US" dirty="0" smtClean="0"/>
              <a:t>	0 1 0 	=	2		0 0 1	=	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0 0 1</a:t>
            </a:r>
            <a:r>
              <a:rPr lang="en-US" dirty="0" smtClean="0"/>
              <a:t>	=	1		0 0 1	=	1	</a:t>
            </a:r>
          </a:p>
          <a:p>
            <a:pPr>
              <a:buNone/>
            </a:pPr>
            <a:r>
              <a:rPr lang="en-US" dirty="0" smtClean="0"/>
              <a:t>	0 1 0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 0 0	=	0		0 0 0	=	0	</a:t>
            </a:r>
          </a:p>
          <a:p>
            <a:pPr>
              <a:buNone/>
            </a:pPr>
            <a:r>
              <a:rPr lang="en-US" dirty="0" smtClean="0"/>
              <a:t>	0 0 1 	=	1		0 0 1	=	1</a:t>
            </a:r>
          </a:p>
          <a:p>
            <a:pPr>
              <a:buNone/>
            </a:pPr>
            <a:r>
              <a:rPr lang="en-US" dirty="0" smtClean="0"/>
              <a:t>	0 0 1	=	1		0 0 0	=	0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1" name="Right Arrow 20"/>
          <p:cNvSpPr/>
          <p:nvPr/>
        </p:nvSpPr>
        <p:spPr>
          <a:xfrm>
            <a:off x="3810000" y="2209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810000" y="3733800"/>
            <a:ext cx="914400" cy="304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810000" y="5257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815958">
            <a:off x="3655632" y="2952910"/>
            <a:ext cx="1146938" cy="333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8815958">
            <a:off x="3655632" y="4476910"/>
            <a:ext cx="1146938" cy="333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7543800" y="5029200"/>
            <a:ext cx="6858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ame 27"/>
          <p:cNvSpPr/>
          <p:nvPr/>
        </p:nvSpPr>
        <p:spPr>
          <a:xfrm>
            <a:off x="3200400" y="3352800"/>
            <a:ext cx="304800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Misère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1 0 0	=	4		0 1 1 	=	3	</a:t>
            </a:r>
          </a:p>
          <a:p>
            <a:pPr>
              <a:buNone/>
            </a:pPr>
            <a:r>
              <a:rPr lang="en-US" dirty="0" smtClean="0"/>
              <a:t>	0 1 0 	=	2		0 1 0	=	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0 0 1</a:t>
            </a:r>
            <a:r>
              <a:rPr lang="en-US" dirty="0" smtClean="0"/>
              <a:t>	=	1		</a:t>
            </a:r>
            <a:r>
              <a:rPr lang="en-US" u="sng" dirty="0" smtClean="0"/>
              <a:t>0 0 1</a:t>
            </a:r>
            <a:r>
              <a:rPr lang="en-US" dirty="0" smtClean="0"/>
              <a:t>	=	1</a:t>
            </a:r>
          </a:p>
          <a:p>
            <a:pPr>
              <a:buNone/>
            </a:pPr>
            <a:r>
              <a:rPr lang="en-US" dirty="0" smtClean="0"/>
              <a:t>	1 1 1			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 1 0	=	2		0 0 1	=	2</a:t>
            </a:r>
          </a:p>
          <a:p>
            <a:pPr>
              <a:buNone/>
            </a:pPr>
            <a:r>
              <a:rPr lang="en-US" dirty="0" smtClean="0"/>
              <a:t>	0 1 0 	=	2		0 0 1	=	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0 0 1</a:t>
            </a:r>
            <a:r>
              <a:rPr lang="en-US" dirty="0" smtClean="0"/>
              <a:t>	=	1		</a:t>
            </a:r>
            <a:r>
              <a:rPr lang="en-US" u="sng" dirty="0" smtClean="0"/>
              <a:t>0 0 0</a:t>
            </a:r>
            <a:r>
              <a:rPr lang="en-US" dirty="0" smtClean="0"/>
              <a:t>	=	0	</a:t>
            </a:r>
          </a:p>
          <a:p>
            <a:pPr>
              <a:buNone/>
            </a:pPr>
            <a:r>
              <a:rPr lang="en-US" dirty="0" smtClean="0"/>
              <a:t>	0 0 1				0 0 0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0 0 1	=	1		0 1 0	=	1	</a:t>
            </a:r>
          </a:p>
          <a:p>
            <a:pPr>
              <a:buNone/>
            </a:pPr>
            <a:r>
              <a:rPr lang="en-US" dirty="0" smtClean="0"/>
              <a:t>	0 1 0 	=	2		0 0 0	=	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0 0 0</a:t>
            </a:r>
            <a:r>
              <a:rPr lang="en-US" dirty="0" smtClean="0"/>
              <a:t>	=	0		0 0 0	=	0</a:t>
            </a:r>
          </a:p>
          <a:p>
            <a:pPr>
              <a:buNone/>
            </a:pPr>
            <a:r>
              <a:rPr lang="en-US" dirty="0" smtClean="0"/>
              <a:t>	0 1 1		</a:t>
            </a:r>
          </a:p>
          <a:p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3810000" y="2209800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810000" y="3733800"/>
            <a:ext cx="914400" cy="30480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810000" y="5257800"/>
            <a:ext cx="914400" cy="304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815958">
            <a:off x="3655632" y="2952910"/>
            <a:ext cx="1146938" cy="333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815958">
            <a:off x="3655632" y="4476910"/>
            <a:ext cx="1146938" cy="333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5029200"/>
            <a:ext cx="6858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ame 26"/>
          <p:cNvSpPr/>
          <p:nvPr/>
        </p:nvSpPr>
        <p:spPr>
          <a:xfrm>
            <a:off x="3124200" y="4876800"/>
            <a:ext cx="457200" cy="1143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Game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 I will:</a:t>
            </a:r>
          </a:p>
          <a:p>
            <a:pPr lvl="1"/>
            <a:r>
              <a:rPr lang="en-US" dirty="0" smtClean="0"/>
              <a:t>Introduce the game play and rules of the game of Nim</a:t>
            </a:r>
          </a:p>
          <a:p>
            <a:pPr lvl="1"/>
            <a:r>
              <a:rPr lang="en-US" dirty="0" smtClean="0"/>
              <a:t>Demonstrate the winning strategy of Nim</a:t>
            </a:r>
          </a:p>
          <a:p>
            <a:pPr lvl="1"/>
            <a:r>
              <a:rPr lang="en-US" dirty="0" smtClean="0"/>
              <a:t>Discuss other variations of Nim including their winning strategies.</a:t>
            </a:r>
          </a:p>
          <a:p>
            <a:pPr lvl="1"/>
            <a:r>
              <a:rPr lang="en-US" dirty="0" smtClean="0"/>
              <a:t>Discuss the importance of Nim to other impartial games using the </a:t>
            </a:r>
            <a:r>
              <a:rPr lang="en-US" smtClean="0"/>
              <a:t>Sprague-Grundy </a:t>
            </a:r>
            <a:r>
              <a:rPr lang="en-US" smtClean="0"/>
              <a:t>Theorem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Misère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this works</a:t>
            </a:r>
          </a:p>
          <a:p>
            <a:pPr lvl="1"/>
            <a:r>
              <a:rPr lang="en-US" dirty="0" smtClean="0"/>
              <a:t>Optimal play from normal Nim will never leave you with exactly one pile of size greater than one (because this leaves a losing position).</a:t>
            </a:r>
          </a:p>
          <a:p>
            <a:pPr lvl="1"/>
            <a:r>
              <a:rPr lang="en-US" dirty="0" smtClean="0"/>
              <a:t>Your opponent can’t move from two piles of size greater than one to no piles of size greater than one.</a:t>
            </a:r>
          </a:p>
          <a:p>
            <a:pPr lvl="1"/>
            <a:r>
              <a:rPr lang="en-US" dirty="0" smtClean="0"/>
              <a:t>So eventually your opponent must make a move that leaves only one pile of size greater than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game as the normal version of Nim except one restriction.</a:t>
            </a:r>
          </a:p>
          <a:p>
            <a:r>
              <a:rPr lang="en-US" dirty="0" smtClean="0"/>
              <a:t>Restriction: An upper limit, </a:t>
            </a:r>
            <a:r>
              <a:rPr lang="en-US" i="1" dirty="0" smtClean="0"/>
              <a:t>k</a:t>
            </a:r>
            <a:r>
              <a:rPr lang="en-US" dirty="0" smtClean="0"/>
              <a:t>, is placed on the amount of objects that may be selected on a given turn. So a player may remove 1≤ </a:t>
            </a:r>
            <a:r>
              <a:rPr lang="en-US" i="1" dirty="0" smtClean="0"/>
              <a:t>m ≤ k</a:t>
            </a:r>
            <a:r>
              <a:rPr lang="en-US" dirty="0" smtClean="0"/>
              <a:t> objects on each turn.</a:t>
            </a:r>
          </a:p>
          <a:p>
            <a:r>
              <a:rPr lang="en-US" dirty="0" smtClean="0"/>
              <a:t>Once again, the winning strategy is very much like the normal game!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Winning Strategy:</a:t>
            </a:r>
          </a:p>
          <a:p>
            <a:pPr lvl="1"/>
            <a:r>
              <a:rPr lang="en-US" dirty="0" smtClean="0"/>
              <a:t>Convert each pile into a “residue pile” by reducing each pile modulo (</a:t>
            </a:r>
            <a:r>
              <a:rPr lang="en-US" i="1" dirty="0" smtClean="0"/>
              <a:t>k</a:t>
            </a:r>
            <a:r>
              <a:rPr lang="en-US" dirty="0" smtClean="0"/>
              <a:t> + 1). </a:t>
            </a:r>
          </a:p>
          <a:p>
            <a:pPr lvl="1"/>
            <a:r>
              <a:rPr lang="en-US" dirty="0" smtClean="0"/>
              <a:t>Perform the same Nim Sum operation on these new piles</a:t>
            </a:r>
          </a:p>
          <a:p>
            <a:pPr lvl="1"/>
            <a:r>
              <a:rPr lang="en-US" dirty="0" smtClean="0"/>
              <a:t>Then, make the same moves to the actual piles that you would to make the residue piles into a Nim sum of 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: </a:t>
            </a:r>
            <a:r>
              <a:rPr lang="en-US" i="1" dirty="0" smtClean="0"/>
              <a:t>k = </a:t>
            </a:r>
            <a:r>
              <a:rPr lang="en-US" dirty="0" smtClean="0"/>
              <a:t>4</a:t>
            </a:r>
          </a:p>
          <a:p>
            <a:pPr>
              <a:buNone/>
            </a:pPr>
            <a:r>
              <a:rPr lang="en-US" sz="2400" u="sng" dirty="0" smtClean="0"/>
              <a:t>Pile Sizes</a:t>
            </a:r>
            <a:r>
              <a:rPr lang="en-US" sz="2400" dirty="0" smtClean="0"/>
              <a:t>		</a:t>
            </a:r>
            <a:r>
              <a:rPr lang="en-US" sz="2400" u="sng" dirty="0" smtClean="0"/>
              <a:t>Residue Piles</a:t>
            </a:r>
            <a:r>
              <a:rPr lang="en-US" sz="2400" dirty="0" smtClean="0"/>
              <a:t>			</a:t>
            </a:r>
            <a:r>
              <a:rPr lang="en-US" sz="2400" u="sng" dirty="0" smtClean="0"/>
              <a:t>Binary</a:t>
            </a:r>
          </a:p>
          <a:p>
            <a:pPr>
              <a:buNone/>
            </a:pPr>
            <a:r>
              <a:rPr lang="en-US" sz="2400" dirty="0" smtClean="0"/>
              <a:t>11				= 1 (mod 5)			0 0 1</a:t>
            </a:r>
          </a:p>
          <a:p>
            <a:pPr>
              <a:buNone/>
            </a:pPr>
            <a:r>
              <a:rPr lang="en-US" sz="2400" dirty="0" smtClean="0"/>
              <a:t>14				= 4 (mod 5)			1 0 0</a:t>
            </a:r>
          </a:p>
          <a:p>
            <a:pPr>
              <a:buNone/>
            </a:pPr>
            <a:r>
              <a:rPr lang="en-US" sz="2400" dirty="0" smtClean="0"/>
              <a:t>9				= 4 (mod 5)			1 0 0</a:t>
            </a:r>
          </a:p>
          <a:p>
            <a:pPr>
              <a:buNone/>
            </a:pPr>
            <a:r>
              <a:rPr lang="en-US" sz="2400" dirty="0" smtClean="0"/>
              <a:t>13				= 3 (mod 5)			</a:t>
            </a:r>
            <a:r>
              <a:rPr lang="en-US" sz="2400" u="sng" dirty="0" smtClean="0"/>
              <a:t>0 1 1</a:t>
            </a:r>
          </a:p>
          <a:p>
            <a:pPr>
              <a:buNone/>
            </a:pPr>
            <a:r>
              <a:rPr lang="en-US" sz="2400" dirty="0" smtClean="0"/>
              <a:t>								0 1 0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Nim sum is not 0, so this is a losing position. Therefore, we would continue to use the same strategy as we would in normal play to make the Nim sum of the residue piles equal zero!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Nim is an Impartial game.</a:t>
            </a:r>
          </a:p>
          <a:p>
            <a:r>
              <a:rPr lang="en-US" dirty="0" smtClean="0"/>
              <a:t>Impartial game:</a:t>
            </a:r>
          </a:p>
          <a:p>
            <a:pPr lvl="1"/>
            <a:r>
              <a:rPr lang="en-US" dirty="0" smtClean="0"/>
              <a:t>Combinatorial Game</a:t>
            </a:r>
          </a:p>
          <a:p>
            <a:pPr lvl="2"/>
            <a:r>
              <a:rPr lang="en-US" dirty="0" smtClean="0"/>
              <a:t>Two-players, Perfect Information, no moves are left to chance (so poker is not a combinatorial game)</a:t>
            </a:r>
          </a:p>
          <a:p>
            <a:pPr lvl="1"/>
            <a:r>
              <a:rPr lang="en-US" dirty="0" smtClean="0"/>
              <a:t>* Any play available to one player must be available to the other as well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Hackenbush</a:t>
            </a:r>
            <a:r>
              <a:rPr lang="en-US" dirty="0" smtClean="0"/>
              <a:t>, </a:t>
            </a:r>
            <a:r>
              <a:rPr lang="en-US" dirty="0" err="1" smtClean="0"/>
              <a:t>Kayles</a:t>
            </a:r>
            <a:r>
              <a:rPr lang="en-US" dirty="0" smtClean="0"/>
              <a:t>, and Sprouts</a:t>
            </a:r>
          </a:p>
          <a:p>
            <a:r>
              <a:rPr lang="en-US" dirty="0" smtClean="0"/>
              <a:t>Partizan Game</a:t>
            </a:r>
          </a:p>
          <a:p>
            <a:pPr lvl="1"/>
            <a:r>
              <a:rPr lang="en-US" dirty="0" smtClean="0"/>
              <a:t>Combinatorial Game</a:t>
            </a:r>
          </a:p>
          <a:p>
            <a:pPr lvl="1"/>
            <a:r>
              <a:rPr lang="en-US" dirty="0" smtClean="0"/>
              <a:t>*Players have different sets of possible moves</a:t>
            </a:r>
          </a:p>
          <a:p>
            <a:pPr lvl="1"/>
            <a:r>
              <a:rPr lang="en-US" dirty="0" smtClean="0"/>
              <a:t>Examples: Chess, Checkers, and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Sprague-Grundy Theorem:</a:t>
            </a:r>
          </a:p>
          <a:p>
            <a:pPr lvl="1"/>
            <a:r>
              <a:rPr lang="en-US" dirty="0" smtClean="0"/>
              <a:t>Every impartial game in its normal play convention is equivalent to some Nim pile using the Sprague-Grundy Function</a:t>
            </a:r>
          </a:p>
          <a:p>
            <a:pPr lvl="1"/>
            <a:r>
              <a:rPr lang="en-US" dirty="0" smtClean="0"/>
              <a:t>Using this Sprague Grundy function, every impartial game gets assigned a Nim pile value that allows us to analyze the game.</a:t>
            </a:r>
          </a:p>
          <a:p>
            <a:pPr lvl="1"/>
            <a:r>
              <a:rPr lang="en-US" dirty="0" smtClean="0"/>
              <a:t>Discovered independently by R. P. Sprague (1935) and P. M. Grundy (1939)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of Nim </a:t>
            </a:r>
          </a:p>
          <a:p>
            <a:r>
              <a:rPr lang="en-US" dirty="0" smtClean="0"/>
              <a:t>The winning strategy of Nim</a:t>
            </a:r>
          </a:p>
          <a:p>
            <a:r>
              <a:rPr lang="en-US" dirty="0" smtClean="0"/>
              <a:t>Misère and Bounded Nim</a:t>
            </a:r>
          </a:p>
          <a:p>
            <a:r>
              <a:rPr lang="en-US" dirty="0" smtClean="0"/>
              <a:t>The Sprague-Grundy Theorem of Impartial Games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Professor </a:t>
            </a:r>
            <a:r>
              <a:rPr lang="en-US" dirty="0" err="1" smtClean="0"/>
              <a:t>Tamas</a:t>
            </a:r>
            <a:r>
              <a:rPr lang="en-US" dirty="0" smtClean="0"/>
              <a:t> </a:t>
            </a:r>
            <a:r>
              <a:rPr lang="en-US" dirty="0" err="1" smtClean="0"/>
              <a:t>Lengyel</a:t>
            </a:r>
            <a:endParaRPr lang="en-US" dirty="0" smtClean="0"/>
          </a:p>
          <a:p>
            <a:pPr lvl="1"/>
            <a:r>
              <a:rPr lang="en-US" dirty="0" smtClean="0"/>
              <a:t>Professor Ron </a:t>
            </a:r>
            <a:r>
              <a:rPr lang="en-US" dirty="0" err="1" smtClean="0"/>
              <a:t>Buckmire</a:t>
            </a:r>
            <a:endParaRPr lang="en-US" dirty="0" smtClean="0"/>
          </a:p>
          <a:p>
            <a:pPr lvl="1"/>
            <a:r>
              <a:rPr lang="en-US" dirty="0" smtClean="0"/>
              <a:t>Professor Eric </a:t>
            </a:r>
            <a:r>
              <a:rPr lang="en-US" dirty="0" err="1" smtClean="0"/>
              <a:t>Sundberg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[1] E. R. </a:t>
            </a:r>
            <a:r>
              <a:rPr lang="en-US" dirty="0" err="1" smtClean="0"/>
              <a:t>Berlekamp</a:t>
            </a:r>
            <a:r>
              <a:rPr lang="en-US" dirty="0" smtClean="0"/>
              <a:t>, J. H. Conway and R. K. Guy (1982) </a:t>
            </a:r>
            <a:r>
              <a:rPr lang="en-US" i="1" dirty="0" smtClean="0"/>
              <a:t>Winning Ways for your mathematical plays</a:t>
            </a:r>
            <a:r>
              <a:rPr lang="en-US" dirty="0" smtClean="0"/>
              <a:t>, vols. 1 and 2, Academic Press, New York.</a:t>
            </a:r>
          </a:p>
          <a:p>
            <a:r>
              <a:rPr lang="en-US" dirty="0" smtClean="0"/>
              <a:t>[2] C. L. </a:t>
            </a:r>
            <a:r>
              <a:rPr lang="en-US" dirty="0" err="1" smtClean="0"/>
              <a:t>Bouton</a:t>
            </a:r>
            <a:r>
              <a:rPr lang="en-US" dirty="0" smtClean="0"/>
              <a:t> (1902) Nim, a game with a complete mathematical theory, </a:t>
            </a:r>
            <a:r>
              <a:rPr lang="en-US" i="1" dirty="0" smtClean="0"/>
              <a:t>Ann. Math. </a:t>
            </a:r>
            <a:r>
              <a:rPr lang="en-US" b="1" dirty="0" smtClean="0"/>
              <a:t>3</a:t>
            </a:r>
            <a:r>
              <a:rPr lang="en-US" dirty="0" smtClean="0"/>
              <a:t>, 35-39.</a:t>
            </a:r>
          </a:p>
          <a:p>
            <a:r>
              <a:rPr lang="en-US" dirty="0" smtClean="0"/>
              <a:t>[3] J. H. Conway (1976) </a:t>
            </a:r>
            <a:r>
              <a:rPr lang="en-US" i="1" dirty="0" smtClean="0"/>
              <a:t>On Numbers and Games</a:t>
            </a:r>
            <a:r>
              <a:rPr lang="en-US" dirty="0" smtClean="0"/>
              <a:t>, Academic Press, New York.</a:t>
            </a:r>
          </a:p>
          <a:p>
            <a:r>
              <a:rPr lang="en-US" dirty="0" smtClean="0"/>
              <a:t>[4] E. H. Moore (1910) A generalization of a game called </a:t>
            </a: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i="1" dirty="0" smtClean="0"/>
              <a:t>Ann. Math. </a:t>
            </a:r>
            <a:r>
              <a:rPr lang="en-US" b="1" dirty="0" smtClean="0"/>
              <a:t>11</a:t>
            </a:r>
            <a:r>
              <a:rPr lang="en-US" dirty="0" smtClean="0"/>
              <a:t>, 93-94</a:t>
            </a:r>
          </a:p>
          <a:p>
            <a:r>
              <a:rPr lang="en-US" dirty="0" smtClean="0"/>
              <a:t>[5] J. G. Baron (1974) The Game of Nim-A Heuristic Approach. </a:t>
            </a:r>
            <a:r>
              <a:rPr lang="en-US" i="1" dirty="0" smtClean="0"/>
              <a:t>Mathematics Magazine</a:t>
            </a:r>
            <a:r>
              <a:rPr lang="en-US" dirty="0" smtClean="0"/>
              <a:t> 47.1, 23-28. </a:t>
            </a:r>
          </a:p>
          <a:p>
            <a:r>
              <a:rPr lang="en-US" dirty="0" smtClean="0"/>
              <a:t>[6] B. L. Schwartz (1971) Extensions of NIM, </a:t>
            </a:r>
            <a:r>
              <a:rPr lang="en-US" i="1" dirty="0" smtClean="0"/>
              <a:t>Mathematics Magazine</a:t>
            </a:r>
            <a:r>
              <a:rPr lang="en-US" dirty="0" smtClean="0"/>
              <a:t> 44.5, 252-57.</a:t>
            </a:r>
          </a:p>
          <a:p>
            <a:r>
              <a:rPr lang="en-US" dirty="0" smtClean="0"/>
              <a:t>[7] G.H. Hardy and E.M. Wright (1960), </a:t>
            </a:r>
            <a:r>
              <a:rPr lang="en-US" i="1" dirty="0" smtClean="0"/>
              <a:t>An Introduction to the Theory of Numbers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ed., Oxford, Clarendon Press, 117-120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Origins of the game are uncertain</a:t>
            </a:r>
          </a:p>
          <a:p>
            <a:r>
              <a:rPr lang="en-US" dirty="0" smtClean="0"/>
              <a:t>Charles </a:t>
            </a:r>
            <a:r>
              <a:rPr lang="en-US" dirty="0" err="1" smtClean="0"/>
              <a:t>Bouton</a:t>
            </a:r>
            <a:r>
              <a:rPr lang="en-US" dirty="0" smtClean="0"/>
              <a:t>, 1901</a:t>
            </a:r>
          </a:p>
          <a:p>
            <a:pPr lvl="1"/>
            <a:r>
              <a:rPr lang="en-US" dirty="0" smtClean="0"/>
              <a:t>Coined the name “Nim” for the game</a:t>
            </a:r>
          </a:p>
          <a:p>
            <a:pPr lvl="1"/>
            <a:r>
              <a:rPr lang="en-US" dirty="0" smtClean="0"/>
              <a:t>Developed a complete theory of the game, including a winning strategy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starts with a number of piles (or rows, columns, etc.) and a number of objects (pennies, peanuts, counters, etc.) in each pile.</a:t>
            </a:r>
          </a:p>
          <a:p>
            <a:r>
              <a:rPr lang="en-US" dirty="0" smtClean="0"/>
              <a:t>Example</a:t>
            </a:r>
          </a:p>
        </p:txBody>
      </p:sp>
      <p:sp>
        <p:nvSpPr>
          <p:cNvPr id="5" name="Oval 4"/>
          <p:cNvSpPr/>
          <p:nvPr/>
        </p:nvSpPr>
        <p:spPr>
          <a:xfrm>
            <a:off x="12954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764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288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84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0" y="4267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76600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576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3000" y="4191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867400" y="3886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86400" y="3810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867400" y="4343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5626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722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150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Player Game</a:t>
            </a:r>
          </a:p>
          <a:p>
            <a:r>
              <a:rPr lang="en-US" dirty="0" smtClean="0"/>
              <a:t>Players take turns</a:t>
            </a:r>
          </a:p>
          <a:p>
            <a:r>
              <a:rPr lang="en-US" dirty="0" smtClean="0"/>
              <a:t>On each turn, a player must choose one pile and remove at least one object from the chosen pile.</a:t>
            </a:r>
          </a:p>
          <a:p>
            <a:r>
              <a:rPr lang="en-US" dirty="0" smtClean="0"/>
              <a:t>Example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76400" y="4953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2200" y="5105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100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57600" y="4800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5257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67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486400" y="4876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867400" y="5334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62600" y="518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960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67600" y="4495800"/>
            <a:ext cx="901148" cy="579783"/>
          </a:xfrm>
          <a:custGeom>
            <a:avLst/>
            <a:gdLst>
              <a:gd name="connsiteX0" fmla="*/ 39757 w 901148"/>
              <a:gd name="connsiteY0" fmla="*/ 424070 h 808383"/>
              <a:gd name="connsiteX1" fmla="*/ 132522 w 901148"/>
              <a:gd name="connsiteY1" fmla="*/ 808383 h 808383"/>
              <a:gd name="connsiteX2" fmla="*/ 901148 w 901148"/>
              <a:gd name="connsiteY2" fmla="*/ 0 h 808383"/>
              <a:gd name="connsiteX3" fmla="*/ 225287 w 901148"/>
              <a:gd name="connsiteY3" fmla="*/ 490331 h 808383"/>
              <a:gd name="connsiteX4" fmla="*/ 0 w 901148"/>
              <a:gd name="connsiteY4" fmla="*/ 198783 h 808383"/>
              <a:gd name="connsiteX5" fmla="*/ 145774 w 901148"/>
              <a:gd name="connsiteY5" fmla="*/ 781878 h 808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1148" h="808383">
                <a:moveTo>
                  <a:pt x="39757" y="424070"/>
                </a:moveTo>
                <a:lnTo>
                  <a:pt x="132522" y="808383"/>
                </a:lnTo>
                <a:lnTo>
                  <a:pt x="901148" y="0"/>
                </a:lnTo>
                <a:lnTo>
                  <a:pt x="225287" y="490331"/>
                </a:lnTo>
                <a:lnTo>
                  <a:pt x="0" y="198783"/>
                </a:lnTo>
                <a:lnTo>
                  <a:pt x="145774" y="781878"/>
                </a:lnTo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88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&quot;No&quot; Symbol 23"/>
          <p:cNvSpPr/>
          <p:nvPr/>
        </p:nvSpPr>
        <p:spPr>
          <a:xfrm>
            <a:off x="7239000" y="4724400"/>
            <a:ext cx="1066800" cy="1066800"/>
          </a:xfrm>
          <a:prstGeom prst="noSmoking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4" grpId="1" animBg="1"/>
      <p:bldP spid="16" grpId="0" animBg="1"/>
      <p:bldP spid="16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Nim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play:</a:t>
            </a:r>
          </a:p>
          <a:p>
            <a:pPr lvl="1"/>
            <a:r>
              <a:rPr lang="en-US" dirty="0" smtClean="0"/>
              <a:t>Normal Play: the player who removes the last object is the winner</a:t>
            </a:r>
          </a:p>
          <a:p>
            <a:pPr lvl="1"/>
            <a:r>
              <a:rPr lang="en-US" dirty="0" smtClean="0"/>
              <a:t>Misère Play: the player who removes the last object is the loser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*For the normal play convention</a:t>
            </a:r>
          </a:p>
          <a:p>
            <a:r>
              <a:rPr lang="en-US" dirty="0" smtClean="0"/>
              <a:t>Convert the size of each pile into its binary notation</a:t>
            </a:r>
          </a:p>
          <a:p>
            <a:r>
              <a:rPr lang="en-US" dirty="0" smtClean="0"/>
              <a:t>Add the columns up independently modulo 2.</a:t>
            </a:r>
          </a:p>
          <a:p>
            <a:r>
              <a:rPr lang="en-US" dirty="0" smtClean="0"/>
              <a:t>The resulting value is called the Nim 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		</a:t>
            </a:r>
            <a:r>
              <a:rPr lang="en-US" u="sng" dirty="0" smtClean="0"/>
              <a:t>Binary</a:t>
            </a:r>
          </a:p>
          <a:p>
            <a:r>
              <a:rPr lang="en-US" dirty="0" smtClean="0"/>
              <a:t>7	=	1 1 1</a:t>
            </a:r>
          </a:p>
          <a:p>
            <a:endParaRPr lang="en-US" dirty="0" smtClean="0"/>
          </a:p>
          <a:p>
            <a:r>
              <a:rPr lang="en-US" dirty="0" smtClean="0"/>
              <a:t>4	=	1 0 0</a:t>
            </a:r>
          </a:p>
          <a:p>
            <a:endParaRPr lang="en-US" dirty="0" smtClean="0"/>
          </a:p>
          <a:p>
            <a:r>
              <a:rPr lang="en-US" dirty="0" smtClean="0"/>
              <a:t>5	=	</a:t>
            </a:r>
            <a:r>
              <a:rPr lang="en-US" u="sng" dirty="0" smtClean="0"/>
              <a:t>1 0 1</a:t>
            </a:r>
          </a:p>
          <a:p>
            <a:pPr>
              <a:buNone/>
            </a:pPr>
            <a:r>
              <a:rPr lang="en-US" dirty="0" smtClean="0"/>
              <a:t>	 		1 1 0</a:t>
            </a:r>
          </a:p>
          <a:p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9906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954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002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94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050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098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14600" y="2590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668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716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764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860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981200" y="4572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668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716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6764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981200" y="3581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ame 23"/>
          <p:cNvSpPr/>
          <p:nvPr/>
        </p:nvSpPr>
        <p:spPr>
          <a:xfrm>
            <a:off x="6248400" y="4876800"/>
            <a:ext cx="1295400" cy="609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 rot="20273606">
            <a:off x="5129936" y="5490353"/>
            <a:ext cx="890381" cy="3043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962400" y="5638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Nim Sum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Winning/Losing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winning position occurs when the Nim sum equal zero</a:t>
            </a:r>
          </a:p>
          <a:p>
            <a:r>
              <a:rPr lang="en-US" dirty="0" smtClean="0"/>
              <a:t>A losing position occurs when the Nim sum is greater than zero</a:t>
            </a:r>
          </a:p>
          <a:p>
            <a:endParaRPr lang="en-US" dirty="0" smtClean="0"/>
          </a:p>
          <a:p>
            <a:r>
              <a:rPr lang="en-US" dirty="0" smtClean="0"/>
              <a:t>A player can always make a move from a losing position to a winning one.</a:t>
            </a:r>
          </a:p>
          <a:p>
            <a:r>
              <a:rPr lang="en-US" dirty="0" smtClean="0"/>
              <a:t>Once in a winning position, the next move will always result in a losing position</a:t>
            </a:r>
          </a:p>
          <a:p>
            <a:r>
              <a:rPr lang="en-US" dirty="0" smtClean="0"/>
              <a:t>Therefore, the optimal strategy is to always be converting losing positions to winning positions on each move.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1987</TotalTime>
  <Words>1353</Words>
  <Application>Microsoft Office PowerPoint</Application>
  <PresentationFormat>On-screen Show (4:3)</PresentationFormat>
  <Paragraphs>247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The Game Of Nim</vt:lpstr>
      <vt:lpstr>The Game of Nim</vt:lpstr>
      <vt:lpstr>History of Nim</vt:lpstr>
      <vt:lpstr>Rules of Nim</vt:lpstr>
      <vt:lpstr>Rules of Nim</vt:lpstr>
      <vt:lpstr>Rules of Nim</vt:lpstr>
      <vt:lpstr>Winning Strategy</vt:lpstr>
      <vt:lpstr>Winning Strategy</vt:lpstr>
      <vt:lpstr>Winning/Losing Positions</vt:lpstr>
      <vt:lpstr>Winning Strategy</vt:lpstr>
      <vt:lpstr>Winning Strategy</vt:lpstr>
      <vt:lpstr>Winning Strategy</vt:lpstr>
      <vt:lpstr>Winning Strategy</vt:lpstr>
      <vt:lpstr>Winning Strategy</vt:lpstr>
      <vt:lpstr>Winning Strategy</vt:lpstr>
      <vt:lpstr>Winning Strategy</vt:lpstr>
      <vt:lpstr>Misère Nim</vt:lpstr>
      <vt:lpstr>Misère Nim</vt:lpstr>
      <vt:lpstr>Misère Nim</vt:lpstr>
      <vt:lpstr>Misère Nim</vt:lpstr>
      <vt:lpstr>Bounded Nim</vt:lpstr>
      <vt:lpstr>Bounded Nim</vt:lpstr>
      <vt:lpstr>Bounded Nim</vt:lpstr>
      <vt:lpstr>Importance of Nim</vt:lpstr>
      <vt:lpstr>Importance of Nim</vt:lpstr>
      <vt:lpstr>What have we learned?</vt:lpstr>
      <vt:lpstr>Special Thanks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Game Of Nim</dc:title>
  <dc:creator>Jason Jebbia</dc:creator>
  <cp:lastModifiedBy>Jason Jebbia</cp:lastModifiedBy>
  <cp:revision>107</cp:revision>
  <dcterms:created xsi:type="dcterms:W3CDTF">2010-03-31T21:12:17Z</dcterms:created>
  <dcterms:modified xsi:type="dcterms:W3CDTF">2010-04-08T22:05:47Z</dcterms:modified>
</cp:coreProperties>
</file>