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 indent="304800">
              <a:buSzPct val="100000"/>
              <a:defRPr sz="4800"/>
            </a:lvl1pPr>
            <a:lvl2pPr algn="ctr" rtl="0" indent="304800">
              <a:buSzPct val="100000"/>
              <a:defRPr sz="4800"/>
            </a:lvl2pPr>
            <a:lvl3pPr algn="ctr" rtl="0" indent="304800">
              <a:buSzPct val="100000"/>
              <a:defRPr sz="4800"/>
            </a:lvl3pPr>
            <a:lvl4pPr algn="ctr" rtl="0" indent="304800">
              <a:buSzPct val="100000"/>
              <a:defRPr sz="4800"/>
            </a:lvl4pPr>
            <a:lvl5pPr algn="ctr" rtl="0" indent="304800">
              <a:buSzPct val="100000"/>
              <a:defRPr sz="4800"/>
            </a:lvl5pPr>
            <a:lvl6pPr algn="ctr" rtl="0" indent="304800">
              <a:buSzPct val="100000"/>
              <a:defRPr sz="4800"/>
            </a:lvl6pPr>
            <a:lvl7pPr algn="ctr" rtl="0" indent="304800">
              <a:buSzPct val="100000"/>
              <a:defRPr sz="4800"/>
            </a:lvl7pPr>
            <a:lvl8pPr algn="ctr" rtl="0" indent="304800">
              <a:buSzPct val="100000"/>
              <a:defRPr sz="4800"/>
            </a:lvl8pPr>
            <a:lvl9pPr algn="ctr" rtl="0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457200">
              <a:defRPr/>
            </a:lvl2pPr>
            <a:lvl3pPr rtl="0" indent="914400">
              <a:defRPr/>
            </a:lvl3pPr>
            <a:lvl4pPr rtl="0" indent="137160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5.png" Type="http://schemas.openxmlformats.org/officeDocument/2006/relationships/image" Id="rId3"/><Relationship Target="../media/image12.png" Type="http://schemas.openxmlformats.org/officeDocument/2006/relationships/image" Id="rId6"/><Relationship Target="../media/image07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2.png" Type="http://schemas.openxmlformats.org/officeDocument/2006/relationships/image" Id="rId3"/><Relationship Target="../media/image01.png" Type="http://schemas.openxmlformats.org/officeDocument/2006/relationships/image" Id="rId6"/><Relationship Target="../media/image09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17.png" Type="http://schemas.openxmlformats.org/officeDocument/2006/relationships/image" Id="rId3"/><Relationship Target="../media/image08.png" Type="http://schemas.openxmlformats.org/officeDocument/2006/relationships/image" Id="rId6"/><Relationship Target="../media/image10.png" Type="http://schemas.openxmlformats.org/officeDocument/2006/relationships/image" Id="rId5"/><Relationship Target="../media/image01.png" Type="http://schemas.openxmlformats.org/officeDocument/2006/relationships/image" Id="rId7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4"/><Relationship Target="../media/image18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4"/><Relationship Target="../media/image16.png" Type="http://schemas.openxmlformats.org/officeDocument/2006/relationships/image" Id="rId3"/><Relationship Target="../media/image14.png" Type="http://schemas.openxmlformats.org/officeDocument/2006/relationships/image" Id="rId6"/><Relationship Target="../media/image06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Modeling Reaction Kinetics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Christian Kendall and Galen Mack-Crane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Application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Reaction analysis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Determination of Activity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Crystallization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Purification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Further Study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&gt;2D Systems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Numerical analysis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1875825" x="1297350"/>
            <a:ext cy="857400" cx="6549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Thank you for your attention!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Reactions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Mass-Action Kinetics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Michaelis and Menten (1913)</a:t>
            </a:r>
          </a:p>
          <a:p>
            <a:r>
              <a:t/>
            </a:r>
          </a:p>
        </p:txBody>
      </p:sp>
      <p:sp>
        <p:nvSpPr>
          <p:cNvPr id="31" name="Shape 31"/>
          <p:cNvSpPr/>
          <p:nvPr/>
        </p:nvSpPr>
        <p:spPr>
          <a:xfrm>
            <a:off y="2387250" x="994975"/>
            <a:ext cy="733425" cx="15335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First Order</a:t>
            </a:r>
          </a:p>
        </p:txBody>
      </p:sp>
      <p:sp>
        <p:nvSpPr>
          <p:cNvPr id="37" name="Shape 37"/>
          <p:cNvSpPr/>
          <p:nvPr/>
        </p:nvSpPr>
        <p:spPr>
          <a:xfrm>
            <a:off y="3408550" x="965575"/>
            <a:ext cy="595875" cx="3136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y="1266375" x="1024350"/>
            <a:ext cy="733425" cx="1533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y="2118650" x="692325"/>
            <a:ext cy="1171050" cx="311252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40" name="Shape 40"/>
          <p:cNvSpPr/>
          <p:nvPr/>
        </p:nvSpPr>
        <p:spPr>
          <a:xfrm rot="5400000">
            <a:off y="655386" x="4445138"/>
            <a:ext cy="3722299" cx="47025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41" name="Shape 41"/>
          <p:cNvSpPr txBox="1"/>
          <p:nvPr/>
        </p:nvSpPr>
        <p:spPr>
          <a:xfrm>
            <a:off y="4725850" x="6135650"/>
            <a:ext cy="275699" cx="1770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Time (years)</a:t>
            </a:r>
          </a:p>
        </p:txBody>
      </p:sp>
      <p:sp>
        <p:nvSpPr>
          <p:cNvPr id="42" name="Shape 42"/>
          <p:cNvSpPr txBox="1"/>
          <p:nvPr/>
        </p:nvSpPr>
        <p:spPr>
          <a:xfrm rot="-5400000">
            <a:off y="2376600" x="3726850"/>
            <a:ext cy="438299" cx="2123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[C] conc. by %mass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Second Order Unimolecular</a:t>
            </a:r>
          </a:p>
        </p:txBody>
      </p:sp>
      <p:sp>
        <p:nvSpPr>
          <p:cNvPr id="48" name="Shape 48"/>
          <p:cNvSpPr/>
          <p:nvPr/>
        </p:nvSpPr>
        <p:spPr>
          <a:xfrm>
            <a:off y="1346225" x="975375"/>
            <a:ext cy="956925" cx="21009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9" name="Shape 49"/>
          <p:cNvSpPr/>
          <p:nvPr/>
        </p:nvSpPr>
        <p:spPr>
          <a:xfrm>
            <a:off y="2467525" x="822975"/>
            <a:ext cy="994600" cx="27170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0" name="Shape 50"/>
          <p:cNvSpPr/>
          <p:nvPr/>
        </p:nvSpPr>
        <p:spPr>
          <a:xfrm>
            <a:off y="2284862" x="4734200"/>
            <a:ext cy="1359925" cx="40113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1" name="Shape 51"/>
          <p:cNvSpPr/>
          <p:nvPr/>
        </p:nvSpPr>
        <p:spPr>
          <a:xfrm>
            <a:off y="2798125" x="3989375"/>
            <a:ext cy="333375" cx="6858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Enzyme-Substrate Reactions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Bimolecular with termination step</a:t>
            </a:r>
          </a:p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 </a:t>
            </a:r>
          </a:p>
          <a:p>
            <a:r>
              <a:t/>
            </a:r>
          </a:p>
        </p:txBody>
      </p:sp>
      <p:sp>
        <p:nvSpPr>
          <p:cNvPr id="58" name="Shape 58"/>
          <p:cNvSpPr/>
          <p:nvPr/>
        </p:nvSpPr>
        <p:spPr>
          <a:xfrm>
            <a:off y="1787875" x="1034175"/>
            <a:ext cy="960824" cx="28061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9" name="Shape 59"/>
          <p:cNvSpPr/>
          <p:nvPr/>
        </p:nvSpPr>
        <p:spPr>
          <a:xfrm>
            <a:off y="2748700" x="3191787"/>
            <a:ext cy="2219325" cx="40100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0" name="Shape 60"/>
          <p:cNvSpPr txBox="1"/>
          <p:nvPr/>
        </p:nvSpPr>
        <p:spPr>
          <a:xfrm>
            <a:off y="2939150" x="529050"/>
            <a:ext cy="1116899" cx="3468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</a:rPr>
              <a:t>2D System: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Enzyme-Substrate Reactions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Sink behavior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Tr &lt; 0</a:t>
            </a:r>
          </a:p>
        </p:txBody>
      </p:sp>
      <p:sp>
        <p:nvSpPr>
          <p:cNvPr id="67" name="Shape 67"/>
          <p:cNvSpPr/>
          <p:nvPr/>
        </p:nvSpPr>
        <p:spPr>
          <a:xfrm>
            <a:off y="1560425" x="4385850"/>
            <a:ext cy="1113650" cx="439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8" name="Shape 68"/>
          <p:cNvSpPr/>
          <p:nvPr/>
        </p:nvSpPr>
        <p:spPr>
          <a:xfrm>
            <a:off y="2832475" x="2262825"/>
            <a:ext cy="442500" cx="22485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9" name="Shape 69"/>
          <p:cNvSpPr/>
          <p:nvPr/>
        </p:nvSpPr>
        <p:spPr>
          <a:xfrm>
            <a:off y="3274975" x="842550"/>
            <a:ext cy="385099" cx="50890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0" name="Shape 70"/>
          <p:cNvSpPr/>
          <p:nvPr/>
        </p:nvSpPr>
        <p:spPr>
          <a:xfrm>
            <a:off y="3660075" x="1186837"/>
            <a:ext cy="498675" cx="33245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71" name="Shape 71"/>
          <p:cNvSpPr txBox="1"/>
          <p:nvPr/>
        </p:nvSpPr>
        <p:spPr>
          <a:xfrm>
            <a:off y="2547225" x="801175"/>
            <a:ext cy="803699" cx="184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800" lang="en"/>
              <a:t>For complex eigenvalues:</a:t>
            </a:r>
          </a:p>
        </p:txBody>
      </p:sp>
      <p:sp>
        <p:nvSpPr>
          <p:cNvPr id="72" name="Shape 72"/>
          <p:cNvSpPr/>
          <p:nvPr/>
        </p:nvSpPr>
        <p:spPr>
          <a:xfrm>
            <a:off y="3776450" x="4733950"/>
            <a:ext cy="265925" cx="8112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73" name="Shape 73"/>
          <p:cNvSpPr txBox="1"/>
          <p:nvPr/>
        </p:nvSpPr>
        <p:spPr>
          <a:xfrm>
            <a:off y="3660112" x="5545175"/>
            <a:ext cy="498599" cx="375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800" lang="en"/>
              <a:t>Eigenvalues are always real!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Enzyme-Substrate Reactions</a:t>
            </a:r>
          </a:p>
        </p:txBody>
      </p:sp>
      <p:sp>
        <p:nvSpPr>
          <p:cNvPr id="79" name="Shape 79"/>
          <p:cNvSpPr/>
          <p:nvPr/>
        </p:nvSpPr>
        <p:spPr>
          <a:xfrm>
            <a:off y="987175" x="4080500"/>
            <a:ext cy="3872724" cx="5063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 txBox="1"/>
          <p:nvPr/>
        </p:nvSpPr>
        <p:spPr>
          <a:xfrm>
            <a:off y="4594850" x="6431825"/>
            <a:ext cy="659699" cx="2635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 </a:t>
            </a:r>
            <a:r>
              <a:rPr sz="1000" lang="en"/>
              <a:t>Graph generated using Marek Rychlik’s JOde applet (University of Arizona)</a:t>
            </a:r>
          </a:p>
        </p:txBody>
      </p:sp>
      <p:sp>
        <p:nvSpPr>
          <p:cNvPr id="81" name="Shape 81"/>
          <p:cNvSpPr/>
          <p:nvPr/>
        </p:nvSpPr>
        <p:spPr>
          <a:xfrm>
            <a:off y="1146649" x="141099"/>
            <a:ext cy="3553775" cx="39954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 txBox="1"/>
          <p:nvPr/>
        </p:nvSpPr>
        <p:spPr>
          <a:xfrm>
            <a:off y="4670000" x="58625"/>
            <a:ext cy="509399" cx="233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000" lang="en"/>
              <a:t>Graph generated using John Polking’s DField applet (Rice University)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4422000" x="1981375"/>
            <a:ext cy="284699" cx="783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[E][S]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2740921" x="-73400"/>
            <a:ext cy="317100" cx="643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/>
              <a:t>[ES]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Michaelis-Menten Result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Steady-State Approximation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 [E][S] and [ES] in equilibrium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 </a:t>
            </a:r>
          </a:p>
        </p:txBody>
      </p:sp>
      <p:sp>
        <p:nvSpPr>
          <p:cNvPr id="91" name="Shape 91"/>
          <p:cNvSpPr/>
          <p:nvPr/>
        </p:nvSpPr>
        <p:spPr>
          <a:xfrm>
            <a:off y="2400650" x="1092900"/>
            <a:ext cy="867475" cx="5483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2" name="Shape 92"/>
          <p:cNvSpPr txBox="1"/>
          <p:nvPr/>
        </p:nvSpPr>
        <p:spPr>
          <a:xfrm>
            <a:off y="3409400" x="1048300"/>
            <a:ext cy="700500" cx="230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...algebra...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Michaelis-Menten Result</a:t>
            </a:r>
          </a:p>
        </p:txBody>
      </p:sp>
      <p:sp>
        <p:nvSpPr>
          <p:cNvPr id="98" name="Shape 98"/>
          <p:cNvSpPr/>
          <p:nvPr/>
        </p:nvSpPr>
        <p:spPr>
          <a:xfrm>
            <a:off y="1302624" x="994975"/>
            <a:ext cy="1035100" cx="2416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y="2897475" x="2177300"/>
            <a:ext cy="656549" cx="14064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0" name="Shape 100"/>
          <p:cNvSpPr txBox="1"/>
          <p:nvPr/>
        </p:nvSpPr>
        <p:spPr>
          <a:xfrm>
            <a:off y="1408600" x="480050"/>
            <a:ext cy="857400" cx="969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n"/>
              <a:t> 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2386150" x="457200"/>
            <a:ext cy="857400" cx="1664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Where</a:t>
            </a:r>
          </a:p>
        </p:txBody>
      </p:sp>
      <p:sp>
        <p:nvSpPr>
          <p:cNvPr id="102" name="Shape 102"/>
          <p:cNvSpPr/>
          <p:nvPr/>
        </p:nvSpPr>
        <p:spPr>
          <a:xfrm>
            <a:off y="2258426" x="5387900"/>
            <a:ext cy="801299" cx="234026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03" name="Shape 103"/>
          <p:cNvSpPr/>
          <p:nvPr/>
        </p:nvSpPr>
        <p:spPr>
          <a:xfrm>
            <a:off y="2423647" x="2118325"/>
            <a:ext cy="387900" cx="21318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