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video/unknow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5" r:id="rId3"/>
    <p:sldId id="273" r:id="rId4"/>
    <p:sldId id="274" r:id="rId5"/>
    <p:sldId id="269" r:id="rId6"/>
    <p:sldId id="262" r:id="rId7"/>
    <p:sldId id="264" r:id="rId8"/>
    <p:sldId id="270" r:id="rId9"/>
    <p:sldId id="257" r:id="rId10"/>
    <p:sldId id="258" r:id="rId11"/>
    <p:sldId id="259" r:id="rId12"/>
    <p:sldId id="261" r:id="rId13"/>
    <p:sldId id="276" r:id="rId14"/>
    <p:sldId id="267" r:id="rId15"/>
    <p:sldId id="272"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660"/>
  </p:normalViewPr>
  <p:slideViewPr>
    <p:cSldViewPr snapToGrid="0" snapToObjects="1">
      <p:cViewPr>
        <p:scale>
          <a:sx n="46" d="100"/>
          <a:sy n="46" d="100"/>
        </p:scale>
        <p:origin x="-2064"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12/3/2013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12/3/2013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capone.mtsu.edu/wroberts/shm.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Modeling Harmonic Oscillations and its Applications</a:t>
            </a:r>
            <a:endParaRPr lang="en-US" dirty="0"/>
          </a:p>
        </p:txBody>
      </p:sp>
      <p:sp>
        <p:nvSpPr>
          <p:cNvPr id="3" name="Subtitle 2"/>
          <p:cNvSpPr>
            <a:spLocks noGrp="1"/>
          </p:cNvSpPr>
          <p:nvPr>
            <p:ph type="subTitle" idx="1"/>
          </p:nvPr>
        </p:nvSpPr>
        <p:spPr>
          <a:xfrm>
            <a:off x="457199" y="3841376"/>
            <a:ext cx="8228013" cy="1066800"/>
          </a:xfrm>
        </p:spPr>
        <p:txBody>
          <a:bodyPr/>
          <a:lstStyle/>
          <a:p>
            <a:r>
              <a:rPr lang="en-US" dirty="0" smtClean="0"/>
              <a:t>By Dallas Gosselin and Jonathan Fernandez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2-02 at 9.07.33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830122" y="687295"/>
            <a:ext cx="1667741" cy="1130300"/>
          </a:xfrm>
          <a:prstGeom prst="rect">
            <a:avLst/>
          </a:prstGeom>
        </p:spPr>
      </p:pic>
      <p:pic>
        <p:nvPicPr>
          <p:cNvPr id="8" name="Picture 7" descr="Screen Shot 2013-12-02 at 9.1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122" y="2257886"/>
            <a:ext cx="1536700" cy="1308100"/>
          </a:xfrm>
          <a:prstGeom prst="rect">
            <a:avLst/>
          </a:prstGeom>
        </p:spPr>
      </p:pic>
      <p:sp>
        <p:nvSpPr>
          <p:cNvPr id="3" name="Text Placeholder 2"/>
          <p:cNvSpPr>
            <a:spLocks noGrp="1"/>
          </p:cNvSpPr>
          <p:nvPr>
            <p:ph type="body" sz="half" idx="2"/>
          </p:nvPr>
        </p:nvSpPr>
        <p:spPr>
          <a:xfrm>
            <a:off x="4523073" y="381001"/>
            <a:ext cx="4620927" cy="6476999"/>
          </a:xfrm>
        </p:spPr>
        <p:txBody>
          <a:bodyPr>
            <a:normAutofit/>
          </a:bodyPr>
          <a:lstStyle/>
          <a:p>
            <a:pPr marL="342900" indent="-342900">
              <a:buFont typeface="Arial"/>
              <a:buChar char="•"/>
            </a:pPr>
            <a:r>
              <a:rPr lang="en-US" dirty="0" smtClean="0"/>
              <a:t>With b(v)=v</a:t>
            </a:r>
            <a:r>
              <a:rPr lang="en-US" baseline="30000" dirty="0" smtClean="0"/>
              <a:t>4</a:t>
            </a:r>
            <a:r>
              <a:rPr lang="en-US" dirty="0" smtClean="0"/>
              <a:t>, we get the system</a:t>
            </a:r>
          </a:p>
          <a:p>
            <a:pPr marL="342900" indent="-342900">
              <a:buFont typeface="Arial"/>
              <a:buChar char="•"/>
            </a:pPr>
            <a:endParaRPr lang="en-US" dirty="0"/>
          </a:p>
          <a:p>
            <a:pPr marL="342900" indent="-342900">
              <a:buFont typeface="Arial"/>
              <a:buChar char="•"/>
            </a:pPr>
            <a:endParaRPr lang="en-US" dirty="0" smtClean="0"/>
          </a:p>
          <a:p>
            <a:endParaRPr lang="en-US" dirty="0" smtClean="0"/>
          </a:p>
          <a:p>
            <a:pPr marL="342900" indent="-342900">
              <a:buFont typeface="Arial"/>
              <a:buChar char="•"/>
            </a:pPr>
            <a:r>
              <a:rPr lang="en-US" dirty="0" smtClean="0"/>
              <a:t>Taking the </a:t>
            </a:r>
            <a:r>
              <a:rPr lang="en-US" dirty="0" err="1" smtClean="0"/>
              <a:t>Jacobian</a:t>
            </a:r>
            <a:r>
              <a:rPr lang="en-US" dirty="0" smtClean="0"/>
              <a:t>:</a:t>
            </a:r>
          </a:p>
          <a:p>
            <a:pPr marL="342900" indent="-342900">
              <a:buFont typeface="Arial"/>
              <a:buChar char="•"/>
            </a:pPr>
            <a:endParaRPr lang="en-US" dirty="0" smtClean="0"/>
          </a:p>
          <a:p>
            <a:r>
              <a:rPr lang="en-US" dirty="0" smtClean="0"/>
              <a:t>     Which at the origin yields</a:t>
            </a:r>
          </a:p>
          <a:p>
            <a:r>
              <a:rPr lang="en-US" dirty="0" smtClean="0"/>
              <a:t>      </a:t>
            </a:r>
          </a:p>
          <a:p>
            <a:r>
              <a:rPr lang="en-US" dirty="0"/>
              <a:t> </a:t>
            </a:r>
            <a:r>
              <a:rPr lang="en-US" dirty="0" smtClean="0"/>
              <a:t>     with eigenvalues </a:t>
            </a:r>
            <a:r>
              <a:rPr lang="en-US" dirty="0" err="1" smtClean="0"/>
              <a:t>λ</a:t>
            </a:r>
            <a:r>
              <a:rPr lang="en-US" dirty="0" smtClean="0"/>
              <a:t>=±</a:t>
            </a:r>
            <a:r>
              <a:rPr lang="en-US" dirty="0" err="1" smtClean="0"/>
              <a:t>i</a:t>
            </a:r>
            <a:r>
              <a:rPr lang="en-US" dirty="0" smtClean="0"/>
              <a:t>, so this system can be classified as an unstable center by linearization </a:t>
            </a:r>
          </a:p>
          <a:p>
            <a:pPr marL="342900" indent="-342900">
              <a:buFont typeface="Arial"/>
              <a:buChar char="•"/>
            </a:pPr>
            <a:r>
              <a:rPr lang="en-US" dirty="0"/>
              <a:t>y</a:t>
            </a:r>
            <a:r>
              <a:rPr lang="en-US" dirty="0" smtClean="0"/>
              <a:t>(t) graph revealed that solutions were actually approaching the origin, but only after large increments of time</a:t>
            </a:r>
          </a:p>
          <a:p>
            <a:pPr marL="342900" indent="-342900">
              <a:buFont typeface="Arial"/>
              <a:buChar char="•"/>
            </a:pPr>
            <a:r>
              <a:rPr lang="en-US" dirty="0" smtClean="0"/>
              <a:t>Realistically, this system will experience minor oscillations from both small and large road bumps</a:t>
            </a:r>
            <a:endParaRPr lang="en-US" dirty="0"/>
          </a:p>
        </p:txBody>
      </p:sp>
      <p:pic>
        <p:nvPicPr>
          <p:cNvPr id="5" name="Picture 4"/>
          <p:cNvPicPr/>
          <p:nvPr/>
        </p:nvPicPr>
        <p:blipFill rotWithShape="1">
          <a:blip r:embed="rId4" cstate="email">
            <a:extLst>
              <a:ext uri="{28A0092B-C50C-407E-A947-70E740481C1C}">
                <a14:useLocalDpi xmlns:a14="http://schemas.microsoft.com/office/drawing/2010/main" val="0"/>
              </a:ext>
            </a:extLst>
          </a:blip>
          <a:srcRect t="5000" b="4722"/>
          <a:stretch/>
        </p:blipFill>
        <p:spPr bwMode="auto">
          <a:xfrm>
            <a:off x="319596" y="381001"/>
            <a:ext cx="4018576" cy="28986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cstate="email">
            <a:extLst>
              <a:ext uri="{28A0092B-C50C-407E-A947-70E740481C1C}">
                <a14:useLocalDpi xmlns:a14="http://schemas.microsoft.com/office/drawing/2010/main" val="0"/>
              </a:ext>
            </a:extLst>
          </a:blip>
          <a:srcRect t="30833" r="5903" b="5000"/>
          <a:stretch/>
        </p:blipFill>
        <p:spPr bwMode="auto">
          <a:xfrm>
            <a:off x="319596" y="3565986"/>
            <a:ext cx="3902962" cy="258875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2061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12-02 at 9.4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95" y="648344"/>
            <a:ext cx="1854200" cy="1130300"/>
          </a:xfrm>
          <a:prstGeom prst="rect">
            <a:avLst/>
          </a:prstGeom>
        </p:spPr>
      </p:pic>
      <p:sp>
        <p:nvSpPr>
          <p:cNvPr id="3" name="Text Placeholder 2"/>
          <p:cNvSpPr>
            <a:spLocks noGrp="1"/>
          </p:cNvSpPr>
          <p:nvPr>
            <p:ph type="body" sz="half" idx="2"/>
          </p:nvPr>
        </p:nvSpPr>
        <p:spPr>
          <a:xfrm>
            <a:off x="4401298" y="381000"/>
            <a:ext cx="4742702" cy="7151057"/>
          </a:xfrm>
        </p:spPr>
        <p:txBody>
          <a:bodyPr/>
          <a:lstStyle/>
          <a:p>
            <a:pPr marL="342900" indent="-342900">
              <a:buFont typeface="Arial"/>
              <a:buChar char="•"/>
            </a:pPr>
            <a:r>
              <a:rPr lang="en-US" dirty="0" smtClean="0"/>
              <a:t>With </a:t>
            </a:r>
            <a:r>
              <a:rPr lang="en-US" dirty="0" err="1" smtClean="0"/>
              <a:t>b(v</a:t>
            </a:r>
            <a:r>
              <a:rPr lang="en-US" dirty="0" smtClean="0"/>
              <a:t>)=1-e</a:t>
            </a:r>
            <a:r>
              <a:rPr lang="en-US" baseline="30000" dirty="0" smtClean="0"/>
              <a:t>-10v^2 </a:t>
            </a:r>
            <a:r>
              <a:rPr lang="en-US" dirty="0" smtClean="0"/>
              <a:t>, </a:t>
            </a:r>
            <a:r>
              <a:rPr lang="en-US" dirty="0"/>
              <a:t>we get the </a:t>
            </a:r>
            <a:r>
              <a:rPr lang="en-US" dirty="0" smtClean="0"/>
              <a:t>system</a:t>
            </a:r>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r>
              <a:rPr lang="en-US" dirty="0" smtClean="0"/>
              <a:t>Spiral sink solutions, damping effect is very efficient</a:t>
            </a:r>
          </a:p>
          <a:p>
            <a:pPr marL="342900" indent="-342900">
              <a:buFont typeface="Arial"/>
              <a:buChar char="•"/>
            </a:pPr>
            <a:r>
              <a:rPr lang="en-US" dirty="0" smtClean="0"/>
              <a:t>For small initial velocities, initial amplitudes are small, so the seat will have its intended effect</a:t>
            </a:r>
          </a:p>
          <a:p>
            <a:pPr marL="342900" indent="-342900">
              <a:buFont typeface="Arial"/>
              <a:buChar char="•"/>
            </a:pPr>
            <a:r>
              <a:rPr lang="en-US" dirty="0" smtClean="0"/>
              <a:t>However, at large initial velocities, there is a sharp jump in the y-position, which means the seat will “bottom out”-a potential safety hazard</a:t>
            </a:r>
            <a:endParaRPr lang="en-US" dirty="0"/>
          </a:p>
          <a:p>
            <a:endParaRPr lang="en-US" dirty="0"/>
          </a:p>
        </p:txBody>
      </p:sp>
      <p:pic>
        <p:nvPicPr>
          <p:cNvPr id="7" name="Picture 6"/>
          <p:cNvPicPr/>
          <p:nvPr/>
        </p:nvPicPr>
        <p:blipFill rotWithShape="1">
          <a:blip r:embed="rId3" cstate="email">
            <a:extLst>
              <a:ext uri="{28A0092B-C50C-407E-A947-70E740481C1C}">
                <a14:useLocalDpi xmlns:a14="http://schemas.microsoft.com/office/drawing/2010/main" val="0"/>
              </a:ext>
            </a:extLst>
          </a:blip>
          <a:srcRect t="10556" b="4722"/>
          <a:stretch/>
        </p:blipFill>
        <p:spPr bwMode="auto">
          <a:xfrm>
            <a:off x="190363" y="381001"/>
            <a:ext cx="4036969" cy="276750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cstate="email">
            <a:extLst>
              <a:ext uri="{28A0092B-C50C-407E-A947-70E740481C1C}">
                <a14:useLocalDpi xmlns:a14="http://schemas.microsoft.com/office/drawing/2010/main" val="0"/>
              </a:ext>
            </a:extLst>
          </a:blip>
          <a:srcRect t="2500" r="5729" b="4445"/>
          <a:stretch/>
        </p:blipFill>
        <p:spPr bwMode="auto">
          <a:xfrm>
            <a:off x="190362" y="3429000"/>
            <a:ext cx="4036969" cy="2725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080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2-02 at 9.4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08" y="467509"/>
            <a:ext cx="2044700" cy="1117600"/>
          </a:xfrm>
          <a:prstGeom prst="rect">
            <a:avLst/>
          </a:prstGeom>
        </p:spPr>
      </p:pic>
      <p:sp>
        <p:nvSpPr>
          <p:cNvPr id="3" name="Text Placeholder 2"/>
          <p:cNvSpPr>
            <a:spLocks noGrp="1"/>
          </p:cNvSpPr>
          <p:nvPr>
            <p:ph type="body" sz="half" idx="2"/>
          </p:nvPr>
        </p:nvSpPr>
        <p:spPr>
          <a:xfrm>
            <a:off x="4452708" y="161577"/>
            <a:ext cx="4760099" cy="6518124"/>
          </a:xfrm>
        </p:spPr>
        <p:txBody>
          <a:bodyPr/>
          <a:lstStyle/>
          <a:p>
            <a:pPr marL="342900" indent="-342900">
              <a:buFont typeface="Arial"/>
              <a:buChar char="•"/>
            </a:pPr>
            <a:r>
              <a:rPr lang="en-US" dirty="0"/>
              <a:t>With b(v)</a:t>
            </a:r>
            <a:r>
              <a:rPr lang="en-US" dirty="0" smtClean="0"/>
              <a:t>=</a:t>
            </a:r>
            <a:r>
              <a:rPr lang="en-US" dirty="0" err="1" smtClean="0"/>
              <a:t>arctan(v</a:t>
            </a:r>
            <a:r>
              <a:rPr lang="en-US" dirty="0" smtClean="0"/>
              <a:t>), </a:t>
            </a:r>
            <a:r>
              <a:rPr lang="en-US" dirty="0"/>
              <a:t>we get the system</a:t>
            </a:r>
          </a:p>
          <a:p>
            <a:endParaRPr lang="en-US" dirty="0" smtClean="0"/>
          </a:p>
          <a:p>
            <a:endParaRPr lang="en-US" dirty="0"/>
          </a:p>
          <a:p>
            <a:endParaRPr lang="en-US" dirty="0" smtClean="0"/>
          </a:p>
          <a:p>
            <a:pPr marL="342900" indent="-342900">
              <a:buFont typeface="Arial"/>
              <a:buChar char="•"/>
            </a:pPr>
            <a:r>
              <a:rPr lang="en-US" dirty="0" smtClean="0"/>
              <a:t>System follows a periodic cycle, and the amplitudes of the y(t) and v(t) graphs are enormous</a:t>
            </a:r>
          </a:p>
          <a:p>
            <a:pPr marL="342900" indent="-342900">
              <a:buFont typeface="Arial"/>
              <a:buChar char="•"/>
            </a:pPr>
            <a:r>
              <a:rPr lang="en-US" dirty="0" smtClean="0"/>
              <a:t>As we increased time to larger and larger values, no damping actually occurred</a:t>
            </a:r>
          </a:p>
          <a:p>
            <a:pPr marL="342900" indent="-342900">
              <a:buFont typeface="Arial"/>
              <a:buChar char="•"/>
            </a:pPr>
            <a:r>
              <a:rPr lang="en-US" dirty="0" smtClean="0"/>
              <a:t>The seat would clearly bottom out for any size pothole or bump in the road, and it will never return to stable equilibrium</a:t>
            </a:r>
          </a:p>
          <a:p>
            <a:pPr marL="342900" indent="-342900">
              <a:buFont typeface="Arial"/>
              <a:buChar char="•"/>
            </a:pPr>
            <a:r>
              <a:rPr lang="en-US" dirty="0" smtClean="0"/>
              <a:t>Therefore, this system should never be used to model an active shock absorber</a:t>
            </a:r>
          </a:p>
          <a:p>
            <a:pPr marL="342900" indent="-342900">
              <a:buFont typeface="Arial"/>
              <a:buChar char="•"/>
            </a:pPr>
            <a:endParaRPr lang="en-US" dirty="0"/>
          </a:p>
        </p:txBody>
      </p:sp>
      <p:pic>
        <p:nvPicPr>
          <p:cNvPr id="8" name="Picture 7"/>
          <p:cNvPicPr/>
          <p:nvPr/>
        </p:nvPicPr>
        <p:blipFill rotWithShape="1">
          <a:blip r:embed="rId3" cstate="email">
            <a:extLst>
              <a:ext uri="{28A0092B-C50C-407E-A947-70E740481C1C}">
                <a14:useLocalDpi xmlns:a14="http://schemas.microsoft.com/office/drawing/2010/main" val="0"/>
              </a:ext>
            </a:extLst>
          </a:blip>
          <a:srcRect l="25695" t="16667" r="25695" b="50000"/>
          <a:stretch/>
        </p:blipFill>
        <p:spPr bwMode="auto">
          <a:xfrm>
            <a:off x="0" y="2070014"/>
            <a:ext cx="4383901" cy="2219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75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0836"/>
            <a:ext cx="7772400" cy="1470025"/>
          </a:xfrm>
        </p:spPr>
        <p:txBody>
          <a:bodyPr/>
          <a:lstStyle/>
          <a:p>
            <a:r>
              <a:rPr lang="en-US" dirty="0" smtClean="0"/>
              <a:t>Active Suspension</a:t>
            </a:r>
            <a:endParaRPr lang="en-US" dirty="0"/>
          </a:p>
        </p:txBody>
      </p:sp>
      <p:sp>
        <p:nvSpPr>
          <p:cNvPr id="3" name="TextBox 2"/>
          <p:cNvSpPr txBox="1"/>
          <p:nvPr/>
        </p:nvSpPr>
        <p:spPr>
          <a:xfrm>
            <a:off x="2625436" y="6553200"/>
            <a:ext cx="3583225" cy="276999"/>
          </a:xfrm>
          <a:prstGeom prst="rect">
            <a:avLst/>
          </a:prstGeom>
          <a:noFill/>
        </p:spPr>
        <p:txBody>
          <a:bodyPr wrap="none" rtlCol="0">
            <a:spAutoFit/>
          </a:bodyPr>
          <a:lstStyle/>
          <a:p>
            <a:r>
              <a:rPr lang="en-US" sz="1200" dirty="0"/>
              <a:t>http://www.youtube.com/watch?v=q8sVDenpPOE</a:t>
            </a:r>
          </a:p>
        </p:txBody>
      </p:sp>
    </p:spTree>
    <p:controls>
      <mc:AlternateContent xmlns:mc="http://schemas.openxmlformats.org/markup-compatibility/2006">
        <mc:Choice xmlns:v="urn:schemas-microsoft-com:vml" Requires="v">
          <p:control spid="1028" name="ShockwaveFlash1" r:id="rId2" imgW="7542857" imgH="4723810"/>
        </mc:Choice>
        <mc:Fallback>
          <p:control name="ShockwaveFlash1" r:id="rId2" imgW="7542857" imgH="472381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8078788"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96310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lstStyle/>
          <a:p>
            <a:pPr>
              <a:buFont typeface="Arial"/>
              <a:buChar char="•"/>
            </a:pPr>
            <a:r>
              <a:rPr lang="en-US" dirty="0" smtClean="0"/>
              <a:t>Parameters and the dynamics of the oscillator</a:t>
            </a:r>
          </a:p>
          <a:p>
            <a:pPr>
              <a:buFont typeface="Arial"/>
              <a:buChar char="•"/>
            </a:pPr>
            <a:r>
              <a:rPr lang="en-US" dirty="0" smtClean="0"/>
              <a:t>Direct proportionality of the restoring force and displacement, and the damping coefficient and velocity of an object. </a:t>
            </a:r>
          </a:p>
          <a:p>
            <a:pPr>
              <a:buFont typeface="Arial"/>
              <a:buChar char="•"/>
            </a:pPr>
            <a:r>
              <a:rPr lang="en-US" dirty="0" smtClean="0"/>
              <a:t>Damping Coefficient and sinusoidal motion</a:t>
            </a:r>
          </a:p>
          <a:p>
            <a:pPr>
              <a:buFont typeface="Arial"/>
              <a:buChar char="•"/>
            </a:pPr>
            <a:r>
              <a:rPr lang="en-US" dirty="0" smtClean="0"/>
              <a:t>Engineering Applications today!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Citied</a:t>
            </a:r>
            <a:endParaRPr lang="en-US" dirty="0"/>
          </a:p>
        </p:txBody>
      </p:sp>
      <p:sp>
        <p:nvSpPr>
          <p:cNvPr id="3" name="Content Placeholder 2"/>
          <p:cNvSpPr>
            <a:spLocks noGrp="1"/>
          </p:cNvSpPr>
          <p:nvPr>
            <p:ph idx="1"/>
          </p:nvPr>
        </p:nvSpPr>
        <p:spPr/>
        <p:txBody>
          <a:bodyPr/>
          <a:lstStyle/>
          <a:p>
            <a:r>
              <a:rPr lang="en-US" dirty="0"/>
              <a:t>Blanchard, Paul, Robert L. </a:t>
            </a:r>
            <a:r>
              <a:rPr lang="en-US" dirty="0" err="1"/>
              <a:t>Devaney</a:t>
            </a:r>
            <a:r>
              <a:rPr lang="en-US" dirty="0"/>
              <a:t>, and Glen R. Hall. </a:t>
            </a:r>
            <a:r>
              <a:rPr lang="en-US" i="1" dirty="0"/>
              <a:t>Differential Equations</a:t>
            </a:r>
            <a:r>
              <a:rPr lang="en-US" dirty="0"/>
              <a:t>. 4th </a:t>
            </a:r>
            <a:r>
              <a:rPr lang="en-US" dirty="0" err="1" smtClean="0"/>
              <a:t>ed.Pacific</a:t>
            </a:r>
            <a:r>
              <a:rPr lang="en-US" dirty="0" smtClean="0"/>
              <a:t> </a:t>
            </a:r>
            <a:r>
              <a:rPr lang="en-US" dirty="0"/>
              <a:t>Grove, CA: Brooks/Cole Pub., 2012. Print.</a:t>
            </a:r>
          </a:p>
          <a:p>
            <a:r>
              <a:rPr lang="en-US" dirty="0" err="1"/>
              <a:t>Giancoli</a:t>
            </a:r>
            <a:r>
              <a:rPr lang="en-US" dirty="0"/>
              <a:t>, Douglas C. </a:t>
            </a:r>
            <a:r>
              <a:rPr lang="en-US" i="1" dirty="0"/>
              <a:t>Physics for Scientists &amp; Engineers with Modern Physics</a:t>
            </a:r>
            <a:r>
              <a:rPr lang="en-US" dirty="0"/>
              <a:t>. 4th </a:t>
            </a:r>
            <a:r>
              <a:rPr lang="en-US" dirty="0" err="1" smtClean="0"/>
              <a:t>ed.Upper</a:t>
            </a:r>
            <a:r>
              <a:rPr lang="en-US" dirty="0" smtClean="0"/>
              <a:t> </a:t>
            </a:r>
            <a:r>
              <a:rPr lang="en-US" dirty="0"/>
              <a:t>Saddle River, NJ: Prentice Hall, 2009. Print.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8788"/>
            <a:ext cx="8229600" cy="1143000"/>
          </a:xfrm>
          <a:noFill/>
        </p:spPr>
        <p:txBody>
          <a:bodyPr/>
          <a:lstStyle/>
          <a:p>
            <a:r>
              <a:rPr lang="en-US" dirty="0" smtClean="0">
                <a:solidFill>
                  <a:srgbClr val="86BF05"/>
                </a:solidFill>
              </a:rPr>
              <a:t>Enjoy Finals!</a:t>
            </a:r>
            <a:endParaRPr lang="en-US" dirty="0">
              <a:solidFill>
                <a:srgbClr val="86BF05"/>
              </a:solidFill>
            </a:endParaRPr>
          </a:p>
        </p:txBody>
      </p:sp>
    </p:spTree>
    <p:extLst>
      <p:ext uri="{BB962C8B-B14F-4D97-AF65-F5344CB8AC3E}">
        <p14:creationId xmlns:p14="http://schemas.microsoft.com/office/powerpoint/2010/main" val="305284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a:xfrm>
            <a:off x="739775" y="2420940"/>
            <a:ext cx="7662864" cy="3989854"/>
          </a:xfrm>
        </p:spPr>
        <p:txBody>
          <a:bodyPr>
            <a:normAutofit/>
          </a:bodyPr>
          <a:lstStyle/>
          <a:p>
            <a:pPr>
              <a:buFont typeface="Arial"/>
              <a:buChar char="•"/>
            </a:pPr>
            <a:r>
              <a:rPr lang="en-US" dirty="0" smtClean="0"/>
              <a:t>Real World Harmonic Oscillators</a:t>
            </a:r>
          </a:p>
          <a:p>
            <a:pPr>
              <a:buFont typeface="Arial"/>
              <a:buChar char="•"/>
            </a:pPr>
            <a:r>
              <a:rPr lang="en-US" dirty="0" smtClean="0"/>
              <a:t>Harmonic Oscillator equation: </a:t>
            </a:r>
          </a:p>
          <a:p>
            <a:pPr>
              <a:buFont typeface="Arial"/>
              <a:buChar char="•"/>
            </a:pPr>
            <a:endParaRPr lang="en-US" dirty="0" smtClean="0"/>
          </a:p>
          <a:p>
            <a:pPr>
              <a:buFont typeface="Arial"/>
              <a:buChar char="•"/>
            </a:pPr>
            <a:endParaRPr lang="en-US" dirty="0" smtClean="0"/>
          </a:p>
          <a:p>
            <a:pPr marL="457200" indent="-457200">
              <a:buFont typeface="Arial"/>
              <a:buChar char="•"/>
            </a:pPr>
            <a:r>
              <a:rPr lang="en-US" dirty="0" smtClean="0"/>
              <a:t>Thesis:</a:t>
            </a:r>
          </a:p>
          <a:p>
            <a:pPr>
              <a:buNone/>
            </a:pPr>
            <a:r>
              <a:rPr lang="en-US" sz="1800" i="1" dirty="0" smtClean="0"/>
              <a:t>The damping coefficient in the harmonic oscillator equation is the most important parameter an engineer must account for, as this coefficient has the largest impact on determining the dynamics of the system being modeled. </a:t>
            </a:r>
          </a:p>
          <a:p>
            <a:pPr>
              <a:buFont typeface="Arial"/>
              <a:buChar char="•"/>
            </a:pPr>
            <a:endParaRPr lang="en-US" dirty="0" smtClean="0"/>
          </a:p>
          <a:p>
            <a:pPr>
              <a:buFont typeface="Arial"/>
              <a:buChar char="•"/>
            </a:pPr>
            <a:endParaRPr lang="en-US" dirty="0" smtClean="0"/>
          </a:p>
          <a:p>
            <a:pPr>
              <a:buFont typeface="Arial"/>
              <a:buChar char="•"/>
            </a:pPr>
            <a:endParaRPr lang="en-US" sz="1800" dirty="0"/>
          </a:p>
        </p:txBody>
      </p:sp>
      <p:pic>
        <p:nvPicPr>
          <p:cNvPr id="6" name="Picture 5"/>
          <p:cNvPicPr>
            <a:picLocks noChangeAspect="1"/>
          </p:cNvPicPr>
          <p:nvPr/>
        </p:nvPicPr>
        <p:blipFill>
          <a:blip r:embed="rId2"/>
          <a:stretch>
            <a:fillRect/>
          </a:stretch>
        </p:blipFill>
        <p:spPr>
          <a:xfrm>
            <a:off x="2465294" y="3663292"/>
            <a:ext cx="2957606" cy="1103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12-02 at 11.5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2540000"/>
            <a:ext cx="2349500" cy="698500"/>
          </a:xfrm>
          <a:prstGeom prst="rect">
            <a:avLst/>
          </a:prstGeom>
        </p:spPr>
      </p:pic>
      <p:pic>
        <p:nvPicPr>
          <p:cNvPr id="9" name="Picture 8" descr="Screen Shot 2013-12-02 at 11.36.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6035675"/>
            <a:ext cx="1231900" cy="774700"/>
          </a:xfrm>
          <a:prstGeom prst="rect">
            <a:avLst/>
          </a:prstGeom>
        </p:spPr>
      </p:pic>
      <p:sp>
        <p:nvSpPr>
          <p:cNvPr id="4" name="Title 3"/>
          <p:cNvSpPr>
            <a:spLocks noGrp="1"/>
          </p:cNvSpPr>
          <p:nvPr>
            <p:ph type="title"/>
          </p:nvPr>
        </p:nvSpPr>
        <p:spPr/>
        <p:txBody>
          <a:bodyPr/>
          <a:lstStyle/>
          <a:p>
            <a:r>
              <a:rPr lang="en-US" sz="4000" dirty="0" smtClean="0"/>
              <a:t>Simple Undamped harmonic motion</a:t>
            </a:r>
            <a:endParaRPr lang="en-US" sz="4000" dirty="0"/>
          </a:p>
        </p:txBody>
      </p:sp>
      <p:sp>
        <p:nvSpPr>
          <p:cNvPr id="5" name="Content Placeholder 4"/>
          <p:cNvSpPr>
            <a:spLocks noGrp="1"/>
          </p:cNvSpPr>
          <p:nvPr>
            <p:ph idx="1"/>
          </p:nvPr>
        </p:nvSpPr>
        <p:spPr>
          <a:xfrm>
            <a:off x="-19253" y="2063748"/>
            <a:ext cx="4687989" cy="4587875"/>
          </a:xfrm>
        </p:spPr>
        <p:txBody>
          <a:bodyPr>
            <a:normAutofit/>
          </a:bodyPr>
          <a:lstStyle/>
          <a:p>
            <a:pPr>
              <a:buFont typeface="Arial"/>
              <a:buChar char="•"/>
            </a:pPr>
            <a:r>
              <a:rPr lang="en-US" sz="1600" dirty="0" smtClean="0"/>
              <a:t>Damping coefficient equals zero, so the system is given by</a:t>
            </a:r>
          </a:p>
          <a:p>
            <a:pPr marL="0" indent="0">
              <a:buNone/>
            </a:pPr>
            <a:endParaRPr lang="en-US" sz="1600" dirty="0" smtClean="0"/>
          </a:p>
          <a:p>
            <a:pPr>
              <a:buFont typeface="Arial"/>
              <a:buChar char="•"/>
            </a:pPr>
            <a:r>
              <a:rPr lang="en-US" sz="1600" dirty="0" smtClean="0"/>
              <a:t>Phase portrait is a cycle about the origin with counterclockwise rotation</a:t>
            </a:r>
          </a:p>
          <a:p>
            <a:pPr>
              <a:buFont typeface="Arial"/>
              <a:buChar char="•"/>
            </a:pPr>
            <a:r>
              <a:rPr lang="en-US" sz="1600" dirty="0" smtClean="0"/>
              <a:t>Solutions are sinusoidal with constant amplitude</a:t>
            </a:r>
          </a:p>
          <a:p>
            <a:pPr>
              <a:buFont typeface="Arial"/>
              <a:buChar char="•"/>
            </a:pPr>
            <a:r>
              <a:rPr lang="en-US" sz="1600" dirty="0" smtClean="0"/>
              <a:t>Amplitude depends only on initial conditions, not the parameters</a:t>
            </a:r>
          </a:p>
          <a:p>
            <a:pPr>
              <a:buFont typeface="Arial"/>
              <a:buChar char="•"/>
            </a:pPr>
            <a:r>
              <a:rPr lang="en-US" sz="1600" dirty="0" smtClean="0"/>
              <a:t>Period of the system is dependent upon the parameters, and is given by</a:t>
            </a:r>
          </a:p>
          <a:p>
            <a:pPr>
              <a:buFont typeface="Arial"/>
              <a:buChar char="•"/>
            </a:pPr>
            <a:endParaRPr lang="en-US" dirty="0"/>
          </a:p>
        </p:txBody>
      </p:sp>
      <p:pic>
        <p:nvPicPr>
          <p:cNvPr id="6" name="Picture 5" descr="C:\Users\Dallas\Downloads\p2.3.1.set2.png"/>
          <p:cNvPicPr/>
          <p:nvPr/>
        </p:nvPicPr>
        <p:blipFill rotWithShape="1">
          <a:blip r:embed="rId4" cstate="email">
            <a:extLst>
              <a:ext uri="{28A0092B-C50C-407E-A947-70E740481C1C}">
                <a14:useLocalDpi xmlns:a14="http://schemas.microsoft.com/office/drawing/2010/main" val="0"/>
              </a:ext>
            </a:extLst>
          </a:blip>
          <a:srcRect l="6081" t="3457" r="6005" b="45926"/>
          <a:stretch/>
        </p:blipFill>
        <p:spPr bwMode="auto">
          <a:xfrm>
            <a:off x="4668736" y="3238500"/>
            <a:ext cx="4475264" cy="215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291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12-02 at 11.5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4" y="2606673"/>
            <a:ext cx="2416175" cy="722075"/>
          </a:xfrm>
          <a:prstGeom prst="rect">
            <a:avLst/>
          </a:prstGeom>
        </p:spPr>
      </p:pic>
      <p:sp>
        <p:nvSpPr>
          <p:cNvPr id="2" name="Title 1"/>
          <p:cNvSpPr>
            <a:spLocks noGrp="1"/>
          </p:cNvSpPr>
          <p:nvPr>
            <p:ph type="title"/>
          </p:nvPr>
        </p:nvSpPr>
        <p:spPr/>
        <p:txBody>
          <a:bodyPr/>
          <a:lstStyle/>
          <a:p>
            <a:r>
              <a:rPr lang="en-US" sz="4000" dirty="0" smtClean="0"/>
              <a:t>Damped harmonic </a:t>
            </a:r>
            <a:r>
              <a:rPr lang="en-US" sz="4000" dirty="0" smtClean="0"/>
              <a:t>motion</a:t>
            </a:r>
            <a:endParaRPr lang="en-US" sz="4000" dirty="0"/>
          </a:p>
        </p:txBody>
      </p:sp>
      <p:pic>
        <p:nvPicPr>
          <p:cNvPr id="5" name="Content Placeholder 4" descr="Screen Shot 2013-12-02 at 11.36.31 PM.png"/>
          <p:cNvPicPr>
            <a:picLocks noGrp="1" noChangeAspect="1"/>
          </p:cNvPicPr>
          <p:nvPr>
            <p:ph idx="1"/>
          </p:nvPr>
        </p:nvPicPr>
        <p:blipFill>
          <a:blip r:embed="rId3">
            <a:extLst>
              <a:ext uri="{28A0092B-C50C-407E-A947-70E740481C1C}">
                <a14:useLocalDpi xmlns:a14="http://schemas.microsoft.com/office/drawing/2010/main" val="0"/>
              </a:ext>
            </a:extLst>
          </a:blip>
          <a:srcRect l="5918" r="5918"/>
          <a:stretch>
            <a:fillRect/>
          </a:stretch>
        </p:blipFill>
        <p:spPr>
          <a:xfrm>
            <a:off x="1560614" y="6185996"/>
            <a:ext cx="1576126" cy="672004"/>
          </a:xfrm>
        </p:spPr>
      </p:pic>
      <p:pic>
        <p:nvPicPr>
          <p:cNvPr id="4" name="Picture 3" descr="C:\Users\Dallas\AppData\Local\Microsoft\Windows\Temporary Internet Files\Content.IE5\G5TILISC\p2.3.2.set3.png"/>
          <p:cNvPicPr/>
          <p:nvPr/>
        </p:nvPicPr>
        <p:blipFill rotWithShape="1">
          <a:blip r:embed="rId4" cstate="email">
            <a:extLst>
              <a:ext uri="{28A0092B-C50C-407E-A947-70E740481C1C}">
                <a14:useLocalDpi xmlns:a14="http://schemas.microsoft.com/office/drawing/2010/main" val="0"/>
              </a:ext>
            </a:extLst>
          </a:blip>
          <a:srcRect l="7478" t="6588" r="7304" b="46790"/>
          <a:stretch/>
        </p:blipFill>
        <p:spPr bwMode="auto">
          <a:xfrm>
            <a:off x="4687989" y="3267074"/>
            <a:ext cx="4454728" cy="1778000"/>
          </a:xfrm>
          <a:prstGeom prst="rect">
            <a:avLst/>
          </a:prstGeom>
          <a:noFill/>
          <a:ln>
            <a:noFill/>
          </a:ln>
          <a:extLst>
            <a:ext uri="{53640926-AAD7-44D8-BBD7-CCE9431645EC}">
              <a14:shadowObscured xmlns:a14="http://schemas.microsoft.com/office/drawing/2010/main"/>
            </a:ext>
          </a:extLst>
        </p:spPr>
      </p:pic>
      <p:sp>
        <p:nvSpPr>
          <p:cNvPr id="8" name="Content Placeholder 4"/>
          <p:cNvSpPr txBox="1">
            <a:spLocks/>
          </p:cNvSpPr>
          <p:nvPr/>
        </p:nvSpPr>
        <p:spPr>
          <a:xfrm>
            <a:off x="-1" y="2076449"/>
            <a:ext cx="4687989" cy="458787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buFont typeface="Arial"/>
              <a:buChar char="•"/>
            </a:pPr>
            <a:r>
              <a:rPr lang="en-US" sz="1600" dirty="0" smtClean="0"/>
              <a:t>Nonzero damping coefficient, so the system is given by</a:t>
            </a:r>
          </a:p>
          <a:p>
            <a:pPr>
              <a:buFont typeface="Arial"/>
              <a:buChar char="•"/>
            </a:pPr>
            <a:endParaRPr lang="en-US" sz="1600" dirty="0" smtClean="0"/>
          </a:p>
          <a:p>
            <a:pPr>
              <a:buFont typeface="Arial"/>
              <a:buChar char="•"/>
            </a:pPr>
            <a:r>
              <a:rPr lang="en-US" sz="1600" dirty="0" smtClean="0"/>
              <a:t>Phase portrait is a spiral sink about the origin, rotating counterclockwise</a:t>
            </a:r>
          </a:p>
          <a:p>
            <a:pPr>
              <a:buFont typeface="Arial"/>
              <a:buChar char="•"/>
            </a:pPr>
            <a:r>
              <a:rPr lang="en-US" sz="1600" dirty="0"/>
              <a:t>Solutions are sinusoidal with </a:t>
            </a:r>
            <a:r>
              <a:rPr lang="en-US" sz="1600" dirty="0" smtClean="0"/>
              <a:t>exponentially decaying amplitude.  The oscillator returns to its “at rest position” (stable equilibrium) over time</a:t>
            </a:r>
          </a:p>
          <a:p>
            <a:pPr>
              <a:buFont typeface="Arial"/>
              <a:buChar char="•"/>
            </a:pPr>
            <a:r>
              <a:rPr lang="en-US" sz="1600" dirty="0" smtClean="0"/>
              <a:t>Amplitude depends only on initial conditions, not the parameters</a:t>
            </a:r>
          </a:p>
          <a:p>
            <a:pPr>
              <a:buFont typeface="Arial"/>
              <a:buChar char="•"/>
            </a:pPr>
            <a:r>
              <a:rPr lang="en-US" sz="1600" dirty="0" smtClean="0"/>
              <a:t>Period of the system is dependent upon the parameters, and is given by</a:t>
            </a:r>
          </a:p>
          <a:p>
            <a:pPr>
              <a:buFont typeface="Arial"/>
              <a:buChar char="•"/>
            </a:pPr>
            <a:endParaRPr lang="en-US" dirty="0"/>
          </a:p>
        </p:txBody>
      </p:sp>
    </p:spTree>
    <p:extLst>
      <p:ext uri="{BB962C8B-B14F-4D97-AF65-F5344CB8AC3E}">
        <p14:creationId xmlns:p14="http://schemas.microsoft.com/office/powerpoint/2010/main" val="203874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Analyzing mass spring systems and bifurcations with and w/o an additional non-compressive force (Rubber Band)</a:t>
            </a:r>
            <a:endParaRPr lang="en-US" sz="3500" dirty="0"/>
          </a:p>
        </p:txBody>
      </p:sp>
      <p:sp>
        <p:nvSpPr>
          <p:cNvPr id="7" name="Content Placeholder 6"/>
          <p:cNvSpPr>
            <a:spLocks noGrp="1"/>
          </p:cNvSpPr>
          <p:nvPr>
            <p:ph idx="1"/>
          </p:nvPr>
        </p:nvSpPr>
        <p:spPr/>
        <p:txBody>
          <a:bodyPr/>
          <a:lstStyle/>
          <a:p>
            <a:pPr>
              <a:buFont typeface="Arial"/>
              <a:buChar char="•"/>
            </a:pPr>
            <a:r>
              <a:rPr lang="en-US" sz="2400" dirty="0" smtClean="0"/>
              <a:t>Undamped harmonic oscillator </a:t>
            </a:r>
          </a:p>
          <a:p>
            <a:pPr>
              <a:buFont typeface="Arial"/>
              <a:buChar char="•"/>
            </a:pPr>
            <a:r>
              <a:rPr lang="en-US" sz="2400" dirty="0" smtClean="0"/>
              <a:t>Damped harmonic oscillator </a:t>
            </a:r>
          </a:p>
          <a:p>
            <a:pPr>
              <a:buFont typeface="Arial"/>
              <a:buChar char="•"/>
            </a:pPr>
            <a:r>
              <a:rPr lang="en-US" sz="2400" dirty="0" smtClean="0"/>
              <a:t>Undamped harmonic oscillator </a:t>
            </a:r>
            <a:r>
              <a:rPr lang="en-US" sz="2400" dirty="0" err="1" smtClean="0"/>
              <a:t>w</a:t>
            </a:r>
            <a:r>
              <a:rPr lang="en-US" sz="2400" dirty="0" smtClean="0"/>
              <a:t>/ rubber band</a:t>
            </a:r>
          </a:p>
          <a:p>
            <a:pPr>
              <a:buFont typeface="Arial"/>
              <a:buChar char="•"/>
            </a:pPr>
            <a:r>
              <a:rPr lang="en-US" sz="2400" dirty="0" smtClean="0"/>
              <a:t>Damped harmonic oscillator </a:t>
            </a:r>
            <a:r>
              <a:rPr lang="en-US" sz="2400" dirty="0" err="1" smtClean="0"/>
              <a:t>w</a:t>
            </a:r>
            <a:r>
              <a:rPr lang="en-US" sz="2400" dirty="0" smtClean="0"/>
              <a:t>/ rubber band</a:t>
            </a:r>
          </a:p>
          <a:p>
            <a:endParaRPr lang="en-US" sz="2400" dirty="0" smtClean="0"/>
          </a:p>
          <a:p>
            <a:endParaRPr lang="en-US" dirty="0"/>
          </a:p>
        </p:txBody>
      </p:sp>
      <p:sp>
        <p:nvSpPr>
          <p:cNvPr id="9" name="TextBox 8"/>
          <p:cNvSpPr txBox="1"/>
          <p:nvPr/>
        </p:nvSpPr>
        <p:spPr>
          <a:xfrm>
            <a:off x="6519550" y="6388048"/>
            <a:ext cx="2382865" cy="400110"/>
          </a:xfrm>
          <a:prstGeom prst="rect">
            <a:avLst/>
          </a:prstGeom>
          <a:noFill/>
        </p:spPr>
        <p:txBody>
          <a:bodyPr wrap="square" rtlCol="0">
            <a:spAutoFit/>
          </a:bodyPr>
          <a:lstStyle/>
          <a:p>
            <a:r>
              <a:rPr lang="en-US" sz="1000" dirty="0" smtClean="0">
                <a:hlinkClick r:id="rId4"/>
              </a:rPr>
              <a:t>http://</a:t>
            </a:r>
            <a:r>
              <a:rPr lang="en-US" sz="1000" dirty="0" err="1" smtClean="0">
                <a:hlinkClick r:id="rId4"/>
              </a:rPr>
              <a:t>capone.mtsu.edu/wroberts/shm.htm</a:t>
            </a:r>
            <a:endParaRPr lang="en-US" sz="1000" dirty="0"/>
          </a:p>
        </p:txBody>
      </p:sp>
      <p:pic>
        <p:nvPicPr>
          <p:cNvPr id="4" name="shmanim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438742" y="2256117"/>
            <a:ext cx="3463673" cy="1677147"/>
          </a:xfrm>
          <a:prstGeom prst="rect">
            <a:avLst/>
          </a:prstGeom>
        </p:spPr>
      </p:pic>
      <p:pic>
        <p:nvPicPr>
          <p:cNvPr id="5" name="Picture 4" descr="Mass-Spring-Dampe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 y="4955589"/>
            <a:ext cx="3238500" cy="1901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500" dirty="0" smtClean="0">
                <a:latin typeface="Times New Roman"/>
                <a:cs typeface="Times New Roman"/>
              </a:rPr>
              <a:t>Undamped Harmonic Oscillator </a:t>
            </a:r>
            <a:br>
              <a:rPr lang="en-US" sz="3500" dirty="0" smtClean="0">
                <a:latin typeface="Times New Roman"/>
                <a:cs typeface="Times New Roman"/>
              </a:rPr>
            </a:br>
            <a:r>
              <a:rPr lang="en-US" sz="3500" dirty="0" smtClean="0">
                <a:latin typeface="Times New Roman"/>
                <a:cs typeface="Times New Roman"/>
              </a:rPr>
              <a:t>With and Without the Rubber Band</a:t>
            </a:r>
            <a:endParaRPr lang="en-US" sz="3500" dirty="0"/>
          </a:p>
        </p:txBody>
      </p:sp>
      <p:sp>
        <p:nvSpPr>
          <p:cNvPr id="8" name="Text Placeholder 7"/>
          <p:cNvSpPr>
            <a:spLocks noGrp="1"/>
          </p:cNvSpPr>
          <p:nvPr>
            <p:ph type="body" idx="1"/>
          </p:nvPr>
        </p:nvSpPr>
        <p:spPr>
          <a:xfrm>
            <a:off x="740664" y="2232211"/>
            <a:ext cx="3767328" cy="1098591"/>
          </a:xfrm>
        </p:spPr>
        <p:txBody>
          <a:bodyPr>
            <a:spAutoFit/>
          </a:bodyPr>
          <a:lstStyle/>
          <a:p>
            <a:r>
              <a:rPr lang="en-US" dirty="0" smtClean="0">
                <a:latin typeface="Times New Roman"/>
                <a:cs typeface="Times New Roman"/>
              </a:rPr>
              <a:t>Without the Rubber Band (Case 1)</a:t>
            </a:r>
          </a:p>
          <a:p>
            <a:endParaRPr lang="en-US" dirty="0"/>
          </a:p>
        </p:txBody>
      </p:sp>
      <p:sp>
        <p:nvSpPr>
          <p:cNvPr id="9" name="Content Placeholder 8"/>
          <p:cNvSpPr>
            <a:spLocks noGrp="1"/>
          </p:cNvSpPr>
          <p:nvPr>
            <p:ph sz="half" idx="2"/>
          </p:nvPr>
        </p:nvSpPr>
        <p:spPr>
          <a:xfrm>
            <a:off x="740664" y="3160060"/>
            <a:ext cx="3767328" cy="1963938"/>
          </a:xfrm>
        </p:spPr>
        <p:txBody>
          <a:bodyPr>
            <a:normAutofit fontScale="62500" lnSpcReduction="20000"/>
          </a:bodyPr>
          <a:lstStyle/>
          <a:p>
            <a:pPr>
              <a:buFont typeface="Arial"/>
              <a:buChar char="•"/>
            </a:pPr>
            <a:r>
              <a:rPr lang="en-US" dirty="0" smtClean="0">
                <a:latin typeface="Times New Roman"/>
                <a:cs typeface="Times New Roman"/>
              </a:rPr>
              <a:t>The system is:</a:t>
            </a:r>
          </a:p>
          <a:p>
            <a:pPr>
              <a:buFont typeface="Arial"/>
              <a:buChar char="•"/>
            </a:pPr>
            <a:endParaRPr lang="en-US" dirty="0" smtClean="0">
              <a:latin typeface="Times New Roman"/>
              <a:cs typeface="Times New Roman"/>
            </a:endParaRPr>
          </a:p>
          <a:p>
            <a:pPr>
              <a:buFont typeface="Arial"/>
              <a:buChar char="•"/>
            </a:pPr>
            <a:endParaRPr lang="en-US" dirty="0" smtClean="0">
              <a:latin typeface="Times New Roman"/>
              <a:cs typeface="Times New Roman"/>
            </a:endParaRPr>
          </a:p>
          <a:p>
            <a:pPr algn="ctr">
              <a:buFont typeface="Arial"/>
              <a:buChar char="•"/>
            </a:pPr>
            <a:r>
              <a:rPr lang="en-US" dirty="0" smtClean="0">
                <a:latin typeface="Times New Roman"/>
                <a:cs typeface="Times New Roman"/>
              </a:rPr>
              <a:t>Parameter values for the spring constant 12&lt;k</a:t>
            </a:r>
            <a:r>
              <a:rPr lang="en-US" baseline="-25000" dirty="0" smtClean="0">
                <a:latin typeface="Times New Roman"/>
                <a:cs typeface="Times New Roman"/>
              </a:rPr>
              <a:t>1</a:t>
            </a:r>
            <a:r>
              <a:rPr lang="en-US" dirty="0" smtClean="0">
                <a:latin typeface="Times New Roman"/>
                <a:cs typeface="Times New Roman"/>
              </a:rPr>
              <a:t>&lt;13</a:t>
            </a:r>
            <a:endParaRPr lang="en-US" baseline="-25000" dirty="0" smtClean="0">
              <a:latin typeface="Times New Roman"/>
              <a:cs typeface="Times New Roman"/>
            </a:endParaRPr>
          </a:p>
          <a:p>
            <a:pPr>
              <a:buFont typeface="Arial"/>
              <a:buChar char="•"/>
            </a:pPr>
            <a:r>
              <a:rPr lang="en-US" dirty="0" smtClean="0">
                <a:latin typeface="Times New Roman"/>
                <a:cs typeface="Times New Roman"/>
              </a:rPr>
              <a:t>Phase plot analysis</a:t>
            </a:r>
          </a:p>
          <a:p>
            <a:endParaRPr lang="en-US" dirty="0"/>
          </a:p>
        </p:txBody>
      </p:sp>
      <p:sp>
        <p:nvSpPr>
          <p:cNvPr id="10" name="Text Placeholder 9"/>
          <p:cNvSpPr>
            <a:spLocks noGrp="1"/>
          </p:cNvSpPr>
          <p:nvPr>
            <p:ph type="body" sz="quarter" idx="3"/>
          </p:nvPr>
        </p:nvSpPr>
        <p:spPr/>
        <p:txBody>
          <a:bodyPr/>
          <a:lstStyle/>
          <a:p>
            <a:r>
              <a:rPr lang="en-US" dirty="0" smtClean="0">
                <a:latin typeface="Times New Roman"/>
                <a:cs typeface="Times New Roman"/>
              </a:rPr>
              <a:t>With the Rubber Band (Case 3) </a:t>
            </a:r>
          </a:p>
        </p:txBody>
      </p:sp>
      <p:sp>
        <p:nvSpPr>
          <p:cNvPr id="11" name="Content Placeholder 10"/>
          <p:cNvSpPr>
            <a:spLocks noGrp="1"/>
          </p:cNvSpPr>
          <p:nvPr>
            <p:ph sz="quarter" idx="4"/>
          </p:nvPr>
        </p:nvSpPr>
        <p:spPr>
          <a:xfrm>
            <a:off x="4631578" y="3160060"/>
            <a:ext cx="3767328" cy="1799708"/>
          </a:xfrm>
        </p:spPr>
        <p:txBody>
          <a:bodyPr>
            <a:normAutofit fontScale="55000" lnSpcReduction="20000"/>
          </a:bodyPr>
          <a:lstStyle/>
          <a:p>
            <a:pPr>
              <a:buFont typeface="Arial"/>
              <a:buChar char="•"/>
            </a:pPr>
            <a:r>
              <a:rPr lang="en-US" dirty="0" smtClean="0">
                <a:latin typeface="Times New Roman"/>
                <a:cs typeface="Times New Roman"/>
              </a:rPr>
              <a:t>The system is:</a:t>
            </a:r>
          </a:p>
          <a:p>
            <a:pPr>
              <a:buFont typeface="Arial"/>
              <a:buChar char="•"/>
            </a:pPr>
            <a:endParaRPr lang="en-US" dirty="0" smtClean="0">
              <a:latin typeface="Times New Roman"/>
              <a:cs typeface="Times New Roman"/>
            </a:endParaRPr>
          </a:p>
          <a:p>
            <a:pPr>
              <a:buFont typeface="Arial"/>
              <a:buChar char="•"/>
            </a:pPr>
            <a:endParaRPr lang="en-US" dirty="0" smtClean="0">
              <a:latin typeface="Times New Roman"/>
              <a:cs typeface="Times New Roman"/>
            </a:endParaRPr>
          </a:p>
          <a:p>
            <a:pPr algn="ctr">
              <a:buFont typeface="Arial"/>
              <a:buChar char="•"/>
            </a:pPr>
            <a:r>
              <a:rPr lang="en-US" dirty="0" smtClean="0">
                <a:latin typeface="Times New Roman"/>
                <a:cs typeface="Times New Roman"/>
              </a:rPr>
              <a:t>Parameter values for the spring constant k</a:t>
            </a:r>
            <a:r>
              <a:rPr lang="en-US" baseline="-25000" dirty="0" smtClean="0">
                <a:latin typeface="Times New Roman"/>
                <a:cs typeface="Times New Roman"/>
              </a:rPr>
              <a:t>1</a:t>
            </a:r>
            <a:r>
              <a:rPr lang="en-US" dirty="0" smtClean="0">
                <a:latin typeface="Times New Roman"/>
                <a:cs typeface="Times New Roman"/>
              </a:rPr>
              <a:t>=12.5 and 4.5&lt;k</a:t>
            </a:r>
            <a:r>
              <a:rPr lang="en-US" baseline="-25000" dirty="0" smtClean="0">
                <a:latin typeface="Times New Roman"/>
                <a:cs typeface="Times New Roman"/>
              </a:rPr>
              <a:t>2</a:t>
            </a:r>
            <a:r>
              <a:rPr lang="en-US" dirty="0" smtClean="0">
                <a:latin typeface="Times New Roman"/>
                <a:cs typeface="Times New Roman"/>
              </a:rPr>
              <a:t>&lt;5</a:t>
            </a:r>
            <a:endParaRPr lang="en-US" baseline="-25000" dirty="0" smtClean="0">
              <a:latin typeface="Times New Roman"/>
              <a:cs typeface="Times New Roman"/>
            </a:endParaRPr>
          </a:p>
          <a:p>
            <a:pPr>
              <a:buFont typeface="Arial"/>
              <a:buChar char="•"/>
            </a:pPr>
            <a:r>
              <a:rPr lang="en-US" dirty="0" smtClean="0">
                <a:latin typeface="Times New Roman"/>
                <a:cs typeface="Times New Roman"/>
              </a:rPr>
              <a:t>Phase plot analysis</a:t>
            </a:r>
          </a:p>
          <a:p>
            <a:endParaRPr lang="en-US" dirty="0"/>
          </a:p>
        </p:txBody>
      </p:sp>
      <p:pic>
        <p:nvPicPr>
          <p:cNvPr id="12" name="Picture 11"/>
          <p:cNvPicPr>
            <a:picLocks noChangeAspect="1"/>
          </p:cNvPicPr>
          <p:nvPr/>
        </p:nvPicPr>
        <p:blipFill>
          <a:blip r:embed="rId2"/>
          <a:stretch>
            <a:fillRect/>
          </a:stretch>
        </p:blipFill>
        <p:spPr>
          <a:xfrm>
            <a:off x="1085867" y="3422575"/>
            <a:ext cx="1524000" cy="508000"/>
          </a:xfrm>
          <a:prstGeom prst="rect">
            <a:avLst/>
          </a:prstGeom>
        </p:spPr>
      </p:pic>
      <p:pic>
        <p:nvPicPr>
          <p:cNvPr id="13" name="Picture 12"/>
          <p:cNvPicPr>
            <a:picLocks noChangeAspect="1"/>
          </p:cNvPicPr>
          <p:nvPr/>
        </p:nvPicPr>
        <p:blipFill>
          <a:blip r:embed="rId3"/>
          <a:stretch>
            <a:fillRect/>
          </a:stretch>
        </p:blipFill>
        <p:spPr>
          <a:xfrm>
            <a:off x="2609867" y="3330802"/>
            <a:ext cx="1524000" cy="943970"/>
          </a:xfrm>
          <a:prstGeom prst="rect">
            <a:avLst/>
          </a:prstGeom>
        </p:spPr>
      </p:pic>
      <p:pic>
        <p:nvPicPr>
          <p:cNvPr id="14" name="Picture 13" descr="Macintosh HD:Users:jfernandez2011:Desktop:Screen Shot 2013-11-14 at 10.34.33 PM.png"/>
          <p:cNvPicPr/>
          <p:nvPr/>
        </p:nvPicPr>
        <p:blipFill rotWithShape="1">
          <a:blip r:embed="rId4" cstate="email">
            <a:extLst>
              <a:ext uri="{28A0092B-C50C-407E-A947-70E740481C1C}">
                <a14:useLocalDpi xmlns:a14="http://schemas.microsoft.com/office/drawing/2010/main" val="0"/>
              </a:ext>
            </a:extLst>
          </a:blip>
          <a:srcRect l="6367" t="4509" r="5960" b="45882"/>
          <a:stretch/>
        </p:blipFill>
        <p:spPr bwMode="auto">
          <a:xfrm>
            <a:off x="849817" y="4959767"/>
            <a:ext cx="3520099" cy="1445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Picture 14"/>
          <p:cNvPicPr>
            <a:picLocks noChangeAspect="1"/>
          </p:cNvPicPr>
          <p:nvPr/>
        </p:nvPicPr>
        <p:blipFill>
          <a:blip r:embed="rId5"/>
          <a:stretch>
            <a:fillRect/>
          </a:stretch>
        </p:blipFill>
        <p:spPr>
          <a:xfrm>
            <a:off x="4631578" y="3359075"/>
            <a:ext cx="2349500" cy="571500"/>
          </a:xfrm>
          <a:prstGeom prst="rect">
            <a:avLst/>
          </a:prstGeom>
        </p:spPr>
      </p:pic>
      <p:pic>
        <p:nvPicPr>
          <p:cNvPr id="16" name="Picture 15"/>
          <p:cNvPicPr>
            <a:picLocks noChangeAspect="1"/>
          </p:cNvPicPr>
          <p:nvPr/>
        </p:nvPicPr>
        <p:blipFill>
          <a:blip r:embed="rId6"/>
          <a:stretch>
            <a:fillRect/>
          </a:stretch>
        </p:blipFill>
        <p:spPr>
          <a:xfrm>
            <a:off x="6981077" y="3160060"/>
            <a:ext cx="1854951" cy="1114712"/>
          </a:xfrm>
          <a:prstGeom prst="rect">
            <a:avLst/>
          </a:prstGeom>
        </p:spPr>
      </p:pic>
      <p:pic>
        <p:nvPicPr>
          <p:cNvPr id="17" name="Picture 16" descr="Macintosh HD:Users:jfernandez2011:Desktop:Screen Shot 2013-11-14 at 10.23.57 PM.png"/>
          <p:cNvPicPr/>
          <p:nvPr/>
        </p:nvPicPr>
        <p:blipFill rotWithShape="1">
          <a:blip r:embed="rId7" cstate="email">
            <a:extLst>
              <a:ext uri="{28A0092B-C50C-407E-A947-70E740481C1C}">
                <a14:useLocalDpi xmlns:a14="http://schemas.microsoft.com/office/drawing/2010/main" val="0"/>
              </a:ext>
            </a:extLst>
          </a:blip>
          <a:srcRect l="5993" t="4267" r="5784" b="45861"/>
          <a:stretch/>
        </p:blipFill>
        <p:spPr bwMode="auto">
          <a:xfrm>
            <a:off x="4977789" y="4959768"/>
            <a:ext cx="3520099" cy="1445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500" dirty="0" smtClean="0">
                <a:latin typeface="Times New Roman"/>
                <a:cs typeface="Times New Roman"/>
              </a:rPr>
              <a:t>Damped harmonic oscillator </a:t>
            </a:r>
            <a:br>
              <a:rPr lang="en-US" sz="3500" dirty="0" smtClean="0">
                <a:latin typeface="Times New Roman"/>
                <a:cs typeface="Times New Roman"/>
              </a:rPr>
            </a:br>
            <a:r>
              <a:rPr lang="en-US" sz="3500" dirty="0" smtClean="0">
                <a:latin typeface="Times New Roman"/>
                <a:cs typeface="Times New Roman"/>
              </a:rPr>
              <a:t>With and Without the Rubber Band</a:t>
            </a:r>
            <a:endParaRPr lang="en-US" sz="3500" dirty="0">
              <a:latin typeface="Times New Roman"/>
              <a:cs typeface="Times New Roman"/>
            </a:endParaRPr>
          </a:p>
        </p:txBody>
      </p:sp>
      <p:sp>
        <p:nvSpPr>
          <p:cNvPr id="8" name="Text Placeholder 7"/>
          <p:cNvSpPr>
            <a:spLocks noGrp="1"/>
          </p:cNvSpPr>
          <p:nvPr>
            <p:ph type="body" idx="1"/>
          </p:nvPr>
        </p:nvSpPr>
        <p:spPr/>
        <p:txBody>
          <a:bodyPr/>
          <a:lstStyle/>
          <a:p>
            <a:r>
              <a:rPr lang="en-US" dirty="0" smtClean="0"/>
              <a:t>Without the Rubber Band (Case 2)</a:t>
            </a:r>
          </a:p>
        </p:txBody>
      </p:sp>
      <p:sp>
        <p:nvSpPr>
          <p:cNvPr id="9" name="Content Placeholder 8"/>
          <p:cNvSpPr>
            <a:spLocks noGrp="1"/>
          </p:cNvSpPr>
          <p:nvPr>
            <p:ph sz="half" idx="2"/>
          </p:nvPr>
        </p:nvSpPr>
        <p:spPr>
          <a:xfrm>
            <a:off x="740664" y="3160060"/>
            <a:ext cx="3767328" cy="1974886"/>
          </a:xfrm>
        </p:spPr>
        <p:txBody>
          <a:bodyPr>
            <a:normAutofit fontScale="25000" lnSpcReduction="20000"/>
          </a:bodyPr>
          <a:lstStyle/>
          <a:p>
            <a:pPr>
              <a:buFont typeface="Arial"/>
              <a:buChar char="•"/>
            </a:pPr>
            <a:r>
              <a:rPr lang="en-US" sz="4500" dirty="0" smtClean="0">
                <a:latin typeface="Times New Roman"/>
                <a:cs typeface="Times New Roman"/>
              </a:rPr>
              <a:t>The system is:</a:t>
            </a:r>
          </a:p>
          <a:p>
            <a:pPr>
              <a:buFont typeface="Arial"/>
              <a:buChar char="•"/>
            </a:pPr>
            <a:endParaRPr lang="en-US" sz="4500" dirty="0" smtClean="0">
              <a:latin typeface="Times New Roman"/>
              <a:cs typeface="Times New Roman"/>
            </a:endParaRPr>
          </a:p>
          <a:p>
            <a:pPr>
              <a:buFont typeface="Arial"/>
              <a:buChar char="•"/>
            </a:pPr>
            <a:endParaRPr lang="en-US" sz="4500" dirty="0" smtClean="0">
              <a:latin typeface="Times New Roman"/>
              <a:cs typeface="Times New Roman"/>
            </a:endParaRPr>
          </a:p>
          <a:p>
            <a:pPr algn="ctr">
              <a:buFont typeface="Arial"/>
              <a:buChar char="•"/>
            </a:pPr>
            <a:r>
              <a:rPr lang="en-US" sz="4500" dirty="0" smtClean="0">
                <a:latin typeface="Times New Roman"/>
                <a:cs typeface="Times New Roman"/>
              </a:rPr>
              <a:t>Parameter values for the spring constant k</a:t>
            </a:r>
            <a:r>
              <a:rPr lang="en-US" sz="4500" baseline="-25000" dirty="0" smtClean="0">
                <a:latin typeface="Times New Roman"/>
                <a:cs typeface="Times New Roman"/>
              </a:rPr>
              <a:t>1</a:t>
            </a:r>
            <a:r>
              <a:rPr lang="en-US" sz="4500" dirty="0" smtClean="0">
                <a:latin typeface="Times New Roman"/>
                <a:cs typeface="Times New Roman"/>
              </a:rPr>
              <a:t>=12.5, damping coefficient 1</a:t>
            </a:r>
            <a:r>
              <a:rPr lang="en-US" sz="4500" u="sng" dirty="0" smtClean="0">
                <a:latin typeface="Times New Roman"/>
                <a:cs typeface="Times New Roman"/>
              </a:rPr>
              <a:t>&lt; </a:t>
            </a:r>
            <a:r>
              <a:rPr lang="en-US" sz="4500" dirty="0" smtClean="0">
                <a:latin typeface="Times New Roman"/>
                <a:cs typeface="Times New Roman"/>
              </a:rPr>
              <a:t>b</a:t>
            </a:r>
            <a:r>
              <a:rPr lang="en-US" sz="4500" u="sng" dirty="0" smtClean="0">
                <a:latin typeface="Times New Roman"/>
                <a:cs typeface="Times New Roman"/>
              </a:rPr>
              <a:t>&lt;</a:t>
            </a:r>
            <a:r>
              <a:rPr lang="en-US" sz="4500" dirty="0" smtClean="0">
                <a:latin typeface="Times New Roman"/>
                <a:cs typeface="Times New Roman"/>
              </a:rPr>
              <a:t>10</a:t>
            </a:r>
            <a:endParaRPr lang="en-US" sz="4500" baseline="-25000" dirty="0" smtClean="0">
              <a:latin typeface="Times New Roman"/>
              <a:cs typeface="Times New Roman"/>
            </a:endParaRPr>
          </a:p>
          <a:p>
            <a:pPr>
              <a:buFont typeface="Arial"/>
              <a:buChar char="•"/>
            </a:pPr>
            <a:r>
              <a:rPr lang="en-US" sz="4500" dirty="0" smtClean="0">
                <a:latin typeface="Times New Roman"/>
                <a:cs typeface="Times New Roman"/>
              </a:rPr>
              <a:t>Phase plot analysis</a:t>
            </a:r>
          </a:p>
          <a:p>
            <a:endParaRPr lang="en-US" dirty="0"/>
          </a:p>
        </p:txBody>
      </p:sp>
      <p:sp>
        <p:nvSpPr>
          <p:cNvPr id="10" name="Text Placeholder 9"/>
          <p:cNvSpPr>
            <a:spLocks noGrp="1"/>
          </p:cNvSpPr>
          <p:nvPr>
            <p:ph type="body" sz="quarter" idx="3"/>
          </p:nvPr>
        </p:nvSpPr>
        <p:spPr/>
        <p:txBody>
          <a:bodyPr/>
          <a:lstStyle/>
          <a:p>
            <a:r>
              <a:rPr lang="en-US" dirty="0" smtClean="0"/>
              <a:t>With the Rubber Band (Case 4) </a:t>
            </a:r>
          </a:p>
        </p:txBody>
      </p:sp>
      <p:sp>
        <p:nvSpPr>
          <p:cNvPr id="11" name="Content Placeholder 10"/>
          <p:cNvSpPr>
            <a:spLocks noGrp="1"/>
          </p:cNvSpPr>
          <p:nvPr>
            <p:ph sz="quarter" idx="4"/>
          </p:nvPr>
        </p:nvSpPr>
        <p:spPr>
          <a:xfrm>
            <a:off x="4631578" y="3160059"/>
            <a:ext cx="3767328" cy="1974887"/>
          </a:xfrm>
        </p:spPr>
        <p:txBody>
          <a:bodyPr>
            <a:normAutofit fontScale="62500" lnSpcReduction="20000"/>
          </a:bodyPr>
          <a:lstStyle/>
          <a:p>
            <a:pPr>
              <a:buFont typeface="Arial"/>
              <a:buChar char="•"/>
            </a:pPr>
            <a:r>
              <a:rPr lang="en-US" dirty="0" smtClean="0">
                <a:latin typeface="Times New Roman"/>
                <a:cs typeface="Times New Roman"/>
              </a:rPr>
              <a:t>The system is:</a:t>
            </a:r>
          </a:p>
          <a:p>
            <a:pPr>
              <a:buFont typeface="Arial"/>
              <a:buChar char="•"/>
            </a:pPr>
            <a:endParaRPr lang="en-US" dirty="0" smtClean="0">
              <a:latin typeface="Times New Roman"/>
              <a:cs typeface="Times New Roman"/>
            </a:endParaRPr>
          </a:p>
          <a:p>
            <a:pPr>
              <a:buFont typeface="Arial"/>
              <a:buChar char="•"/>
            </a:pPr>
            <a:endParaRPr lang="en-US" dirty="0" smtClean="0">
              <a:latin typeface="Times New Roman"/>
              <a:cs typeface="Times New Roman"/>
            </a:endParaRPr>
          </a:p>
          <a:p>
            <a:pPr algn="ctr">
              <a:buFont typeface="Arial"/>
              <a:buChar char="•"/>
            </a:pPr>
            <a:r>
              <a:rPr lang="en-US" dirty="0" smtClean="0">
                <a:latin typeface="Times New Roman"/>
                <a:cs typeface="Times New Roman"/>
              </a:rPr>
              <a:t>Parameter values for the spring constant 12&lt;k</a:t>
            </a:r>
            <a:r>
              <a:rPr lang="en-US" baseline="-25000" dirty="0" smtClean="0">
                <a:latin typeface="Times New Roman"/>
                <a:cs typeface="Times New Roman"/>
              </a:rPr>
              <a:t>1</a:t>
            </a:r>
            <a:r>
              <a:rPr lang="en-US" dirty="0" smtClean="0">
                <a:latin typeface="Times New Roman"/>
                <a:cs typeface="Times New Roman"/>
              </a:rPr>
              <a:t>&lt;13</a:t>
            </a:r>
            <a:endParaRPr lang="en-US" baseline="-25000" dirty="0" smtClean="0">
              <a:latin typeface="Times New Roman"/>
              <a:cs typeface="Times New Roman"/>
            </a:endParaRPr>
          </a:p>
          <a:p>
            <a:pPr>
              <a:buFont typeface="Arial"/>
              <a:buChar char="•"/>
            </a:pPr>
            <a:r>
              <a:rPr lang="en-US" dirty="0" smtClean="0">
                <a:latin typeface="Times New Roman"/>
                <a:cs typeface="Times New Roman"/>
              </a:rPr>
              <a:t>Phase plot analysis</a:t>
            </a:r>
            <a:endParaRPr lang="en-US" dirty="0" smtClean="0"/>
          </a:p>
          <a:p>
            <a:pPr>
              <a:buFont typeface="Arial"/>
              <a:buChar char="•"/>
            </a:pPr>
            <a:endParaRPr lang="en-US" dirty="0"/>
          </a:p>
        </p:txBody>
      </p:sp>
      <p:pic>
        <p:nvPicPr>
          <p:cNvPr id="12" name="Picture 11" descr="Macintosh HD:Users:jfernandez2011:Desktop:Screen Shot 2013-11-09 at 10.30.59 PM.png"/>
          <p:cNvPicPr/>
          <p:nvPr/>
        </p:nvPicPr>
        <p:blipFill rotWithShape="1">
          <a:blip r:embed="rId2" cstate="email">
            <a:extLst>
              <a:ext uri="{28A0092B-C50C-407E-A947-70E740481C1C}">
                <a14:useLocalDpi xmlns:a14="http://schemas.microsoft.com/office/drawing/2010/main" val="0"/>
              </a:ext>
            </a:extLst>
          </a:blip>
          <a:srcRect l="6019" t="3948" r="5555" b="45724"/>
          <a:stretch/>
        </p:blipFill>
        <p:spPr bwMode="auto">
          <a:xfrm>
            <a:off x="641350" y="5134946"/>
            <a:ext cx="3749040" cy="1610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Picture 12" descr="Macintosh HD:Users:jfernandez2011:Desktop:Screen Shot 2013-11-14 at 11.54.50 PM.png"/>
          <p:cNvPicPr/>
          <p:nvPr/>
        </p:nvPicPr>
        <p:blipFill rotWithShape="1">
          <a:blip r:embed="rId3" cstate="email">
            <a:extLst>
              <a:ext uri="{28A0092B-C50C-407E-A947-70E740481C1C}">
                <a14:useLocalDpi xmlns:a14="http://schemas.microsoft.com/office/drawing/2010/main" val="0"/>
              </a:ext>
            </a:extLst>
          </a:blip>
          <a:srcRect l="5441" t="4244" r="5416" b="46151"/>
          <a:stretch/>
        </p:blipFill>
        <p:spPr bwMode="auto">
          <a:xfrm>
            <a:off x="4752601" y="5134946"/>
            <a:ext cx="3749040" cy="1610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4" name="Picture 13"/>
          <p:cNvPicPr>
            <a:picLocks noChangeAspect="1"/>
          </p:cNvPicPr>
          <p:nvPr/>
        </p:nvPicPr>
        <p:blipFill>
          <a:blip r:embed="rId4"/>
          <a:stretch>
            <a:fillRect/>
          </a:stretch>
        </p:blipFill>
        <p:spPr>
          <a:xfrm>
            <a:off x="457200" y="3409149"/>
            <a:ext cx="1993900" cy="469900"/>
          </a:xfrm>
          <a:prstGeom prst="rect">
            <a:avLst/>
          </a:prstGeom>
        </p:spPr>
      </p:pic>
      <p:pic>
        <p:nvPicPr>
          <p:cNvPr id="15" name="Picture 14"/>
          <p:cNvPicPr>
            <a:picLocks noChangeAspect="1"/>
          </p:cNvPicPr>
          <p:nvPr/>
        </p:nvPicPr>
        <p:blipFill>
          <a:blip r:embed="rId5"/>
          <a:stretch>
            <a:fillRect/>
          </a:stretch>
        </p:blipFill>
        <p:spPr>
          <a:xfrm>
            <a:off x="2447610" y="3409149"/>
            <a:ext cx="1563876" cy="867699"/>
          </a:xfrm>
          <a:prstGeom prst="rect">
            <a:avLst/>
          </a:prstGeom>
        </p:spPr>
      </p:pic>
      <p:pic>
        <p:nvPicPr>
          <p:cNvPr id="16" name="Picture 15"/>
          <p:cNvPicPr>
            <a:picLocks noChangeAspect="1"/>
          </p:cNvPicPr>
          <p:nvPr/>
        </p:nvPicPr>
        <p:blipFill>
          <a:blip r:embed="rId6"/>
          <a:stretch>
            <a:fillRect/>
          </a:stretch>
        </p:blipFill>
        <p:spPr>
          <a:xfrm>
            <a:off x="4752601" y="3479176"/>
            <a:ext cx="2363958" cy="399873"/>
          </a:xfrm>
          <a:prstGeom prst="rect">
            <a:avLst/>
          </a:prstGeom>
        </p:spPr>
      </p:pic>
      <p:pic>
        <p:nvPicPr>
          <p:cNvPr id="17" name="Picture 16"/>
          <p:cNvPicPr>
            <a:picLocks noChangeAspect="1"/>
          </p:cNvPicPr>
          <p:nvPr/>
        </p:nvPicPr>
        <p:blipFill>
          <a:blip r:embed="rId7"/>
          <a:stretch>
            <a:fillRect/>
          </a:stretch>
        </p:blipFill>
        <p:spPr>
          <a:xfrm>
            <a:off x="7116559" y="3195674"/>
            <a:ext cx="1872378" cy="10933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647"/>
          </a:xfrm>
        </p:spPr>
        <p:txBody>
          <a:bodyPr/>
          <a:lstStyle/>
          <a:p>
            <a:r>
              <a:rPr lang="en-US" dirty="0"/>
              <a:t>B</a:t>
            </a:r>
            <a:r>
              <a:rPr lang="en-US" dirty="0" smtClean="0"/>
              <a:t>ifurcations</a:t>
            </a:r>
            <a:endParaRPr lang="en-US" dirty="0"/>
          </a:p>
        </p:txBody>
      </p:sp>
      <p:sp>
        <p:nvSpPr>
          <p:cNvPr id="3" name="Text Placeholder 2"/>
          <p:cNvSpPr>
            <a:spLocks noGrp="1"/>
          </p:cNvSpPr>
          <p:nvPr>
            <p:ph type="body" idx="1"/>
          </p:nvPr>
        </p:nvSpPr>
        <p:spPr>
          <a:xfrm rot="16200000">
            <a:off x="-1426464" y="3768748"/>
            <a:ext cx="3767328" cy="798277"/>
          </a:xfrm>
        </p:spPr>
        <p:txBody>
          <a:bodyPr/>
          <a:lstStyle/>
          <a:p>
            <a:r>
              <a:rPr lang="en-US" dirty="0"/>
              <a:t>Without the Rubber Band (Case 2</a:t>
            </a:r>
            <a:r>
              <a:rPr lang="en-US" dirty="0" smtClean="0"/>
              <a:t>)</a:t>
            </a:r>
            <a:endParaRPr lang="en-US" dirty="0"/>
          </a:p>
        </p:txBody>
      </p:sp>
      <p:sp>
        <p:nvSpPr>
          <p:cNvPr id="5" name="Text Placeholder 4"/>
          <p:cNvSpPr>
            <a:spLocks noGrp="1"/>
          </p:cNvSpPr>
          <p:nvPr>
            <p:ph type="body" sz="quarter" idx="3"/>
          </p:nvPr>
        </p:nvSpPr>
        <p:spPr>
          <a:xfrm rot="5400000">
            <a:off x="6853757" y="3786887"/>
            <a:ext cx="3767328" cy="762000"/>
          </a:xfrm>
        </p:spPr>
        <p:txBody>
          <a:bodyPr/>
          <a:lstStyle/>
          <a:p>
            <a:r>
              <a:rPr lang="en-US" dirty="0"/>
              <a:t>With the Rubber Band (Case 4) </a:t>
            </a:r>
          </a:p>
        </p:txBody>
      </p:sp>
      <p:pic>
        <p:nvPicPr>
          <p:cNvPr id="9" name="Picture 8" descr="Macintosh HD:Users:jfernandez2011:Desktop:Screen Shot 2013-11-09 at 10.31.42 PM.png"/>
          <p:cNvPicPr/>
          <p:nvPr/>
        </p:nvPicPr>
        <p:blipFill rotWithShape="1">
          <a:blip r:embed="rId2" cstate="email">
            <a:extLst>
              <a:ext uri="{28A0092B-C50C-407E-A947-70E740481C1C}">
                <a14:useLocalDpi xmlns:a14="http://schemas.microsoft.com/office/drawing/2010/main" val="0"/>
              </a:ext>
            </a:extLst>
          </a:blip>
          <a:srcRect l="46797" t="4632" r="6093" b="45884"/>
          <a:stretch/>
        </p:blipFill>
        <p:spPr bwMode="auto">
          <a:xfrm>
            <a:off x="997242" y="851647"/>
            <a:ext cx="2579370" cy="1918335"/>
          </a:xfrm>
          <a:prstGeom prst="rect">
            <a:avLst/>
          </a:prstGeom>
          <a:noFill/>
          <a:ln>
            <a:noFill/>
          </a:ln>
          <a:extLst>
            <a:ext uri="{53640926-AAD7-44D8-BBD7-CCE9431645EC}">
              <a14:shadowObscured xmlns:a14="http://schemas.microsoft.com/office/drawing/2010/main"/>
            </a:ext>
          </a:extLst>
        </p:spPr>
      </p:pic>
      <p:pic>
        <p:nvPicPr>
          <p:cNvPr id="10" name="Picture 9" descr="Macintosh HD:Users:jfernandez2011:Desktop:Screen Shot 2013-11-09 at 10.31.57 PM.png"/>
          <p:cNvPicPr/>
          <p:nvPr/>
        </p:nvPicPr>
        <p:blipFill rotWithShape="1">
          <a:blip r:embed="rId3" cstate="email">
            <a:extLst>
              <a:ext uri="{28A0092B-C50C-407E-A947-70E740481C1C}">
                <a14:useLocalDpi xmlns:a14="http://schemas.microsoft.com/office/drawing/2010/main" val="0"/>
              </a:ext>
            </a:extLst>
          </a:blip>
          <a:srcRect l="47094" t="4211" r="5799" b="45886"/>
          <a:stretch/>
        </p:blipFill>
        <p:spPr bwMode="auto">
          <a:xfrm>
            <a:off x="1004862" y="4490495"/>
            <a:ext cx="2579370" cy="1934210"/>
          </a:xfrm>
          <a:prstGeom prst="rect">
            <a:avLst/>
          </a:prstGeom>
          <a:noFill/>
          <a:ln>
            <a:noFill/>
          </a:ln>
          <a:extLst>
            <a:ext uri="{53640926-AAD7-44D8-BBD7-CCE9431645EC}">
              <a14:shadowObscured xmlns:a14="http://schemas.microsoft.com/office/drawing/2010/main"/>
            </a:ext>
          </a:extLst>
        </p:spPr>
      </p:pic>
      <p:pic>
        <p:nvPicPr>
          <p:cNvPr id="11" name="Picture 10" descr="Macintosh HD:Users:jfernandez2011:Desktop:Screen Shot 2013-11-09 at 10.39.52 PM.png"/>
          <p:cNvPicPr/>
          <p:nvPr/>
        </p:nvPicPr>
        <p:blipFill rotWithShape="1">
          <a:blip r:embed="rId4" cstate="email">
            <a:extLst>
              <a:ext uri="{28A0092B-C50C-407E-A947-70E740481C1C}">
                <a14:useLocalDpi xmlns:a14="http://schemas.microsoft.com/office/drawing/2010/main" val="0"/>
              </a:ext>
            </a:extLst>
          </a:blip>
          <a:srcRect l="47320" t="4412" r="5798" b="45793"/>
          <a:stretch/>
        </p:blipFill>
        <p:spPr bwMode="auto">
          <a:xfrm>
            <a:off x="997242" y="2698335"/>
            <a:ext cx="2571750" cy="1934845"/>
          </a:xfrm>
          <a:prstGeom prst="rect">
            <a:avLst/>
          </a:prstGeom>
          <a:noFill/>
          <a:ln>
            <a:noFill/>
          </a:ln>
          <a:extLst>
            <a:ext uri="{53640926-AAD7-44D8-BBD7-CCE9431645EC}">
              <a14:shadowObscured xmlns:a14="http://schemas.microsoft.com/office/drawing/2010/main"/>
            </a:ext>
          </a:extLst>
        </p:spPr>
      </p:pic>
      <p:pic>
        <p:nvPicPr>
          <p:cNvPr id="12" name="Picture 11" descr="Macintosh HD:Users:jfernandez2011:Desktop:Screen Shot 2013-11-14 at 11.57.58 PM.png"/>
          <p:cNvPicPr/>
          <p:nvPr/>
        </p:nvPicPr>
        <p:blipFill rotWithShape="1">
          <a:blip r:embed="rId5" cstate="email">
            <a:extLst>
              <a:ext uri="{28A0092B-C50C-407E-A947-70E740481C1C}">
                <a14:useLocalDpi xmlns:a14="http://schemas.microsoft.com/office/drawing/2010/main" val="0"/>
              </a:ext>
            </a:extLst>
          </a:blip>
          <a:srcRect l="46459" t="4001" r="5402" b="46123"/>
          <a:stretch/>
        </p:blipFill>
        <p:spPr bwMode="auto">
          <a:xfrm>
            <a:off x="5685611" y="851647"/>
            <a:ext cx="2639695" cy="1920240"/>
          </a:xfrm>
          <a:prstGeom prst="rect">
            <a:avLst/>
          </a:prstGeom>
          <a:noFill/>
          <a:ln>
            <a:noFill/>
          </a:ln>
          <a:extLst>
            <a:ext uri="{53640926-AAD7-44D8-BBD7-CCE9431645EC}">
              <a14:shadowObscured xmlns:a14="http://schemas.microsoft.com/office/drawing/2010/main"/>
            </a:ext>
          </a:extLst>
        </p:spPr>
      </p:pic>
      <p:pic>
        <p:nvPicPr>
          <p:cNvPr id="13" name="Picture 12" descr="Macintosh HD:Users:jfernandez2011:Desktop:Screen Shot 2013-11-14 at 11.58.11 PM.png"/>
          <p:cNvPicPr/>
          <p:nvPr/>
        </p:nvPicPr>
        <p:blipFill rotWithShape="1">
          <a:blip r:embed="rId6" cstate="email">
            <a:extLst>
              <a:ext uri="{28A0092B-C50C-407E-A947-70E740481C1C}">
                <a14:useLocalDpi xmlns:a14="http://schemas.microsoft.com/office/drawing/2010/main" val="0"/>
              </a:ext>
            </a:extLst>
          </a:blip>
          <a:srcRect l="45702" t="3989" r="5596" b="46278"/>
          <a:stretch/>
        </p:blipFill>
        <p:spPr bwMode="auto">
          <a:xfrm>
            <a:off x="5685611" y="2771887"/>
            <a:ext cx="2670810" cy="1920240"/>
          </a:xfrm>
          <a:prstGeom prst="rect">
            <a:avLst/>
          </a:prstGeom>
          <a:noFill/>
          <a:ln>
            <a:noFill/>
          </a:ln>
          <a:extLst>
            <a:ext uri="{53640926-AAD7-44D8-BBD7-CCE9431645EC}">
              <a14:shadowObscured xmlns:a14="http://schemas.microsoft.com/office/drawing/2010/main"/>
            </a:ext>
          </a:extLst>
        </p:spPr>
      </p:pic>
      <p:pic>
        <p:nvPicPr>
          <p:cNvPr id="14" name="Picture 13" descr="Macintosh HD:Users:jfernandez2011:Desktop:Screen Shot 2013-11-14 at 11.58.27 PM.png"/>
          <p:cNvPicPr/>
          <p:nvPr/>
        </p:nvPicPr>
        <p:blipFill rotWithShape="1">
          <a:blip r:embed="rId7" cstate="email">
            <a:extLst>
              <a:ext uri="{28A0092B-C50C-407E-A947-70E740481C1C}">
                <a14:useLocalDpi xmlns:a14="http://schemas.microsoft.com/office/drawing/2010/main" val="0"/>
              </a:ext>
            </a:extLst>
          </a:blip>
          <a:srcRect l="46830" t="3968" r="5215" b="46294"/>
          <a:stretch/>
        </p:blipFill>
        <p:spPr bwMode="auto">
          <a:xfrm>
            <a:off x="5716726" y="4692127"/>
            <a:ext cx="2629535" cy="1930400"/>
          </a:xfrm>
          <a:prstGeom prst="rect">
            <a:avLst/>
          </a:prstGeom>
          <a:noFill/>
          <a:ln>
            <a:noFill/>
          </a:ln>
          <a:extLst>
            <a:ext uri="{53640926-AAD7-44D8-BBD7-CCE9431645EC}">
              <a14:shadowObscured xmlns:a14="http://schemas.microsoft.com/office/drawing/2010/main"/>
            </a:ext>
          </a:extLst>
        </p:spPr>
      </p:pic>
      <p:sp>
        <p:nvSpPr>
          <p:cNvPr id="15" name="Rectangle 14"/>
          <p:cNvSpPr/>
          <p:nvPr/>
        </p:nvSpPr>
        <p:spPr>
          <a:xfrm>
            <a:off x="3845159" y="1456686"/>
            <a:ext cx="1453681" cy="4247317"/>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rPr>
              <a:t>B=5</a:t>
            </a:r>
          </a:p>
          <a:p>
            <a:pPr algn="ctr"/>
            <a:endParaRPr lang="en-US" sz="5400" b="1" cap="none" spc="0" dirty="0" smtClean="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rPr>
              <a:t>B=6</a:t>
            </a:r>
            <a:endParaRPr lang="en-US" sz="5400" b="1" dirty="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endParaRPr>
          </a:p>
          <a:p>
            <a:pPr algn="ctr"/>
            <a:endParaRPr lang="en-US" sz="5400" b="1" dirty="0" smtClean="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endParaRPr>
          </a:p>
          <a:p>
            <a:pPr algn="ctr"/>
            <a:r>
              <a:rPr lang="en-US" sz="5400" b="1" cap="none" spc="0" dirty="0" smtClean="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rPr>
              <a:t>B=7</a:t>
            </a:r>
            <a:endParaRPr lang="en-US" sz="5400" b="1" cap="none" spc="0" dirty="0">
              <a:ln w="12700">
                <a:solidFill>
                  <a:schemeClr val="tx2">
                    <a:satMod val="155000"/>
                  </a:schemeClr>
                </a:solidFill>
                <a:prstDash val="solid"/>
              </a:ln>
              <a:solidFill>
                <a:srgbClr val="C1F944"/>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Shock Absorbers</a:t>
            </a:r>
            <a:endParaRPr lang="en-US" dirty="0"/>
          </a:p>
        </p:txBody>
      </p:sp>
      <p:sp>
        <p:nvSpPr>
          <p:cNvPr id="3" name="Content Placeholder 2"/>
          <p:cNvSpPr>
            <a:spLocks noGrp="1"/>
          </p:cNvSpPr>
          <p:nvPr>
            <p:ph idx="1"/>
          </p:nvPr>
        </p:nvSpPr>
        <p:spPr>
          <a:xfrm>
            <a:off x="0" y="2504889"/>
            <a:ext cx="4557865" cy="4353111"/>
          </a:xfrm>
        </p:spPr>
        <p:txBody>
          <a:bodyPr/>
          <a:lstStyle/>
          <a:p>
            <a:pPr>
              <a:buFont typeface="Arial"/>
              <a:buChar char="•"/>
            </a:pPr>
            <a:r>
              <a:rPr lang="en-US" dirty="0" smtClean="0"/>
              <a:t>Shock absorbers with Magnetorheological (MR) fluid create an adjustable damping coefficient</a:t>
            </a:r>
          </a:p>
          <a:p>
            <a:pPr>
              <a:buFont typeface="Arial"/>
              <a:buChar char="•"/>
            </a:pPr>
            <a:r>
              <a:rPr lang="en-US" dirty="0" smtClean="0"/>
              <a:t>Goal of these systems is achieve perfect balance of safety and comfort</a:t>
            </a:r>
          </a:p>
          <a:p>
            <a:pPr>
              <a:buFont typeface="Arial"/>
              <a:buChar char="•"/>
            </a:pPr>
            <a:r>
              <a:rPr lang="en-US" dirty="0" smtClean="0"/>
              <a:t>Damping factor is a function of velocity.  We examined three different functions for b(v)</a:t>
            </a:r>
            <a:endParaRPr lang="en-US" dirty="0"/>
          </a:p>
        </p:txBody>
      </p:sp>
      <p:pic>
        <p:nvPicPr>
          <p:cNvPr id="4" name="Picture 3" descr="Macintosh HD:Users:jfernandez2011:Desktop:Screen Shot 2013-12-02 at 8.16.50 PM.png"/>
          <p:cNvPicPr/>
          <p:nvPr/>
        </p:nvPicPr>
        <p:blipFill>
          <a:blip r:embed="rId2">
            <a:extLst>
              <a:ext uri="{28A0092B-C50C-407E-A947-70E740481C1C}">
                <a14:useLocalDpi xmlns:a14="http://schemas.microsoft.com/office/drawing/2010/main" val="0"/>
              </a:ext>
            </a:extLst>
          </a:blip>
          <a:srcRect/>
          <a:stretch>
            <a:fillRect/>
          </a:stretch>
        </p:blipFill>
        <p:spPr bwMode="auto">
          <a:xfrm>
            <a:off x="5047690" y="2874221"/>
            <a:ext cx="3639110" cy="3496405"/>
          </a:xfrm>
          <a:prstGeom prst="rect">
            <a:avLst/>
          </a:prstGeom>
          <a:noFill/>
          <a:ln>
            <a:noFill/>
          </a:ln>
        </p:spPr>
      </p:pic>
      <p:sp>
        <p:nvSpPr>
          <p:cNvPr id="5" name="TextBox 4"/>
          <p:cNvSpPr txBox="1"/>
          <p:nvPr/>
        </p:nvSpPr>
        <p:spPr>
          <a:xfrm>
            <a:off x="4557865" y="2504889"/>
            <a:ext cx="4295016" cy="369332"/>
          </a:xfrm>
          <a:prstGeom prst="rect">
            <a:avLst/>
          </a:prstGeom>
          <a:noFill/>
        </p:spPr>
        <p:txBody>
          <a:bodyPr wrap="none" rtlCol="0">
            <a:spAutoFit/>
          </a:bodyPr>
          <a:lstStyle/>
          <a:p>
            <a:r>
              <a:rPr lang="en-US" dirty="0" smtClean="0"/>
              <a:t>Motion Master Ride Management System</a:t>
            </a:r>
            <a:endParaRPr lang="en-US" dirty="0"/>
          </a:p>
        </p:txBody>
      </p:sp>
      <p:sp>
        <p:nvSpPr>
          <p:cNvPr id="6" name="TextBox 5"/>
          <p:cNvSpPr txBox="1"/>
          <p:nvPr/>
        </p:nvSpPr>
        <p:spPr>
          <a:xfrm>
            <a:off x="4587771" y="6247515"/>
            <a:ext cx="4265110" cy="215444"/>
          </a:xfrm>
          <a:prstGeom prst="rect">
            <a:avLst/>
          </a:prstGeom>
          <a:noFill/>
        </p:spPr>
        <p:txBody>
          <a:bodyPr wrap="none" rtlCol="0">
            <a:spAutoFit/>
          </a:bodyPr>
          <a:lstStyle/>
          <a:p>
            <a:r>
              <a:rPr lang="en-US" sz="800" dirty="0"/>
              <a:t>http://</a:t>
            </a:r>
            <a:r>
              <a:rPr lang="en-US" sz="800" dirty="0" err="1"/>
              <a:t>www.lord.com</a:t>
            </a:r>
            <a:r>
              <a:rPr lang="en-US" sz="800" dirty="0"/>
              <a:t>/products-and-solutions/magneto-rheological-(</a:t>
            </a:r>
            <a:r>
              <a:rPr lang="en-US" sz="800" dirty="0" err="1"/>
              <a:t>mr</a:t>
            </a:r>
            <a:r>
              <a:rPr lang="en-US" sz="800" dirty="0"/>
              <a:t>)/seat-</a:t>
            </a:r>
            <a:r>
              <a:rPr lang="en-US" sz="800" dirty="0" err="1"/>
              <a:t>suspension.xml</a:t>
            </a:r>
            <a:endParaRPr lang="en-US" sz="800" dirty="0"/>
          </a:p>
        </p:txBody>
      </p:sp>
    </p:spTree>
    <p:extLst>
      <p:ext uri="{BB962C8B-B14F-4D97-AF65-F5344CB8AC3E}">
        <p14:creationId xmlns:p14="http://schemas.microsoft.com/office/powerpoint/2010/main" val="2183338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551</TotalTime>
  <Words>731</Words>
  <Application>Microsoft Office PowerPoint</Application>
  <PresentationFormat>On-screen Show (4:3)</PresentationFormat>
  <Paragraphs>107</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Genesis</vt:lpstr>
      <vt:lpstr>Modeling Harmonic Oscillations and its Applications</vt:lpstr>
      <vt:lpstr>“Introduction”</vt:lpstr>
      <vt:lpstr>Simple Undamped harmonic motion</vt:lpstr>
      <vt:lpstr>Damped harmonic motion</vt:lpstr>
      <vt:lpstr>Analyzing mass spring systems and bifurcations with and w/o an additional non-compressive force (Rubber Band)</vt:lpstr>
      <vt:lpstr>Undamped Harmonic Oscillator  With and Without the Rubber Band</vt:lpstr>
      <vt:lpstr>Damped harmonic oscillator  With and Without the Rubber Band</vt:lpstr>
      <vt:lpstr>Bifurcations</vt:lpstr>
      <vt:lpstr>Active Shock Absorbers</vt:lpstr>
      <vt:lpstr>PowerPoint Presentation</vt:lpstr>
      <vt:lpstr>PowerPoint Presentation</vt:lpstr>
      <vt:lpstr>PowerPoint Presentation</vt:lpstr>
      <vt:lpstr>Active Suspension</vt:lpstr>
      <vt:lpstr>Conclusion</vt:lpstr>
      <vt:lpstr>Work Citied</vt:lpstr>
      <vt:lpstr>Enjoy Finals!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Fernandez</dc:creator>
  <cp:lastModifiedBy>Dallas</cp:lastModifiedBy>
  <cp:revision>32</cp:revision>
  <dcterms:created xsi:type="dcterms:W3CDTF">2013-12-03T06:49:05Z</dcterms:created>
  <dcterms:modified xsi:type="dcterms:W3CDTF">2013-12-04T05:10:49Z</dcterms:modified>
</cp:coreProperties>
</file>